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60" r:id="rId2"/>
    <p:sldMasterId id="2147483672" r:id="rId3"/>
    <p:sldMasterId id="2147483648" r:id="rId4"/>
  </p:sldMasterIdLst>
  <p:notesMasterIdLst>
    <p:notesMasterId r:id="rId78"/>
  </p:notesMasterIdLst>
  <p:sldIdLst>
    <p:sldId id="256" r:id="rId5"/>
    <p:sldId id="258" r:id="rId6"/>
    <p:sldId id="509" r:id="rId7"/>
    <p:sldId id="447" r:id="rId8"/>
    <p:sldId id="437" r:id="rId9"/>
    <p:sldId id="524" r:id="rId10"/>
    <p:sldId id="446" r:id="rId11"/>
    <p:sldId id="448" r:id="rId12"/>
    <p:sldId id="463" r:id="rId13"/>
    <p:sldId id="496" r:id="rId14"/>
    <p:sldId id="502" r:id="rId15"/>
    <p:sldId id="499" r:id="rId16"/>
    <p:sldId id="503" r:id="rId17"/>
    <p:sldId id="505" r:id="rId18"/>
    <p:sldId id="449" r:id="rId19"/>
    <p:sldId id="501" r:id="rId20"/>
    <p:sldId id="525" r:id="rId21"/>
    <p:sldId id="519" r:id="rId22"/>
    <p:sldId id="507" r:id="rId23"/>
    <p:sldId id="504" r:id="rId24"/>
    <p:sldId id="508" r:id="rId25"/>
    <p:sldId id="543" r:id="rId26"/>
    <p:sldId id="544" r:id="rId27"/>
    <p:sldId id="474" r:id="rId28"/>
    <p:sldId id="510" r:id="rId29"/>
    <p:sldId id="475" r:id="rId30"/>
    <p:sldId id="526" r:id="rId31"/>
    <p:sldId id="527" r:id="rId32"/>
    <p:sldId id="520" r:id="rId33"/>
    <p:sldId id="485" r:id="rId34"/>
    <p:sldId id="450" r:id="rId35"/>
    <p:sldId id="482" r:id="rId36"/>
    <p:sldId id="454" r:id="rId37"/>
    <p:sldId id="469" r:id="rId38"/>
    <p:sldId id="484" r:id="rId39"/>
    <p:sldId id="468" r:id="rId40"/>
    <p:sldId id="479" r:id="rId41"/>
    <p:sldId id="478" r:id="rId42"/>
    <p:sldId id="477" r:id="rId43"/>
    <p:sldId id="481" r:id="rId44"/>
    <p:sldId id="480" r:id="rId45"/>
    <p:sldId id="471" r:id="rId46"/>
    <p:sldId id="470" r:id="rId47"/>
    <p:sldId id="528" r:id="rId48"/>
    <p:sldId id="533" r:id="rId49"/>
    <p:sldId id="534" r:id="rId50"/>
    <p:sldId id="259" r:id="rId51"/>
    <p:sldId id="531" r:id="rId52"/>
    <p:sldId id="529" r:id="rId53"/>
    <p:sldId id="530" r:id="rId54"/>
    <p:sldId id="532" r:id="rId55"/>
    <p:sldId id="537" r:id="rId56"/>
    <p:sldId id="538" r:id="rId57"/>
    <p:sldId id="458" r:id="rId58"/>
    <p:sldId id="495" r:id="rId59"/>
    <p:sldId id="456" r:id="rId60"/>
    <p:sldId id="487" r:id="rId61"/>
    <p:sldId id="488" r:id="rId62"/>
    <p:sldId id="489" r:id="rId63"/>
    <p:sldId id="490" r:id="rId64"/>
    <p:sldId id="493" r:id="rId65"/>
    <p:sldId id="491" r:id="rId66"/>
    <p:sldId id="492" r:id="rId67"/>
    <p:sldId id="523" r:id="rId68"/>
    <p:sldId id="506" r:id="rId69"/>
    <p:sldId id="515" r:id="rId70"/>
    <p:sldId id="536" r:id="rId71"/>
    <p:sldId id="539" r:id="rId72"/>
    <p:sldId id="460" r:id="rId73"/>
    <p:sldId id="540" r:id="rId74"/>
    <p:sldId id="541" r:id="rId75"/>
    <p:sldId id="542" r:id="rId76"/>
    <p:sldId id="514"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B1005D"/>
    <a:srgbClr val="5FB8B0"/>
    <a:srgbClr val="94C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6" autoAdjust="0"/>
    <p:restoredTop sz="94660"/>
  </p:normalViewPr>
  <p:slideViewPr>
    <p:cSldViewPr snapToGrid="0">
      <p:cViewPr varScale="1">
        <p:scale>
          <a:sx n="114" d="100"/>
          <a:sy n="114" d="100"/>
        </p:scale>
        <p:origin x="5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95.jpg"/><Relationship Id="rId1" Type="http://schemas.openxmlformats.org/officeDocument/2006/relationships/image" Target="../media/image32.jpg"/><Relationship Id="rId4" Type="http://schemas.openxmlformats.org/officeDocument/2006/relationships/image" Target="../media/image9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95.jpg"/><Relationship Id="rId1" Type="http://schemas.openxmlformats.org/officeDocument/2006/relationships/image" Target="../media/image32.jpg"/><Relationship Id="rId4" Type="http://schemas.openxmlformats.org/officeDocument/2006/relationships/image" Target="../media/image96.jp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0243F-0A83-4CE8-92B0-4981DF7DFCCF}" type="doc">
      <dgm:prSet loTypeId="urn:microsoft.com/office/officeart/2005/8/layout/vList3" loCatId="list" qsTypeId="urn:microsoft.com/office/officeart/2005/8/quickstyle/simple1" qsCatId="simple" csTypeId="urn:microsoft.com/office/officeart/2005/8/colors/accent1_4" csCatId="accent1" phldr="1"/>
      <dgm:spPr/>
    </dgm:pt>
    <dgm:pt modelId="{2C260542-701B-4ED7-A25D-597CB75BDDCA}">
      <dgm:prSet phldrT="[Text]" custT="1"/>
      <dgm:spPr/>
      <dgm:t>
        <a:bodyPr/>
        <a:lstStyle/>
        <a:p>
          <a:pPr algn="l"/>
          <a:r>
            <a:rPr lang="en-US" sz="1200" dirty="0">
              <a:latin typeface="+mn-lt"/>
            </a:rPr>
            <a:t>We surveyed adults without medical training at the 2022 Minnesota State Fair via a voluntary, anonymous, iPad based survey.</a:t>
          </a:r>
        </a:p>
      </dgm:t>
    </dgm:pt>
    <dgm:pt modelId="{8EFA3697-5F82-4682-B8F4-280692E26A26}" type="parTrans" cxnId="{E1B58197-4604-459A-AF02-73D34BF96F65}">
      <dgm:prSet/>
      <dgm:spPr/>
      <dgm:t>
        <a:bodyPr/>
        <a:lstStyle/>
        <a:p>
          <a:endParaRPr lang="en-US"/>
        </a:p>
      </dgm:t>
    </dgm:pt>
    <dgm:pt modelId="{4160FD9D-6141-4FAE-BB31-DC90923DBE91}" type="sibTrans" cxnId="{E1B58197-4604-459A-AF02-73D34BF96F65}">
      <dgm:prSet/>
      <dgm:spPr/>
      <dgm:t>
        <a:bodyPr/>
        <a:lstStyle/>
        <a:p>
          <a:endParaRPr lang="en-US"/>
        </a:p>
      </dgm:t>
    </dgm:pt>
    <dgm:pt modelId="{C487C262-ECE2-4EF0-BA61-1E4FD550D7B6}">
      <dgm:prSet phldrT="[Text]" custT="1"/>
      <dgm:spPr/>
      <dgm:t>
        <a:bodyPr/>
        <a:lstStyle/>
        <a:p>
          <a:pPr algn="l"/>
          <a:r>
            <a:rPr lang="en-US" sz="1200" dirty="0">
              <a:latin typeface="+mn-lt"/>
            </a:rPr>
            <a:t>Participants responded to multiple choice and short answer questions to demonstrate their understanding of common “Medicalized English” phrases (e.g., positive lymph nodes).  </a:t>
          </a:r>
        </a:p>
      </dgm:t>
    </dgm:pt>
    <dgm:pt modelId="{89A8E0EA-E437-47BA-9422-2376BA83F5D5}" type="parTrans" cxnId="{0D4A9633-C694-4861-A212-F7003F544ABA}">
      <dgm:prSet/>
      <dgm:spPr/>
      <dgm:t>
        <a:bodyPr/>
        <a:lstStyle/>
        <a:p>
          <a:endParaRPr lang="en-US"/>
        </a:p>
      </dgm:t>
    </dgm:pt>
    <dgm:pt modelId="{7F4F0F77-FFA0-4EFC-A294-5D95A65F2821}" type="sibTrans" cxnId="{0D4A9633-C694-4861-A212-F7003F544ABA}">
      <dgm:prSet/>
      <dgm:spPr/>
      <dgm:t>
        <a:bodyPr/>
        <a:lstStyle/>
        <a:p>
          <a:endParaRPr lang="en-US"/>
        </a:p>
      </dgm:t>
    </dgm:pt>
    <dgm:pt modelId="{88D6CF88-D709-4281-AEC1-2193299FCF85}">
      <dgm:prSet phldrT="[Text]" custT="1"/>
      <dgm:spPr/>
      <dgm:t>
        <a:bodyPr/>
        <a:lstStyle/>
        <a:p>
          <a:pPr algn="l"/>
          <a:r>
            <a:rPr lang="en-US" sz="1200" dirty="0">
              <a:latin typeface="+mn-lt"/>
            </a:rPr>
            <a:t>Two researchers scored responses for degree of understanding  bringing in a third researcher if needed to address discrepancies.</a:t>
          </a:r>
        </a:p>
      </dgm:t>
    </dgm:pt>
    <dgm:pt modelId="{D5C36BD4-0DFD-42D8-8113-FD345F9415ED}" type="parTrans" cxnId="{67C4CD5D-949B-430C-9FC2-C4ED223EC5D8}">
      <dgm:prSet/>
      <dgm:spPr/>
      <dgm:t>
        <a:bodyPr/>
        <a:lstStyle/>
        <a:p>
          <a:endParaRPr lang="en-US"/>
        </a:p>
      </dgm:t>
    </dgm:pt>
    <dgm:pt modelId="{B4CCBDD0-D470-456E-B25F-9658A22F2845}" type="sibTrans" cxnId="{67C4CD5D-949B-430C-9FC2-C4ED223EC5D8}">
      <dgm:prSet/>
      <dgm:spPr/>
      <dgm:t>
        <a:bodyPr/>
        <a:lstStyle/>
        <a:p>
          <a:endParaRPr lang="en-US"/>
        </a:p>
      </dgm:t>
    </dgm:pt>
    <dgm:pt modelId="{392830C1-051E-45D0-890C-F2258E175CC7}">
      <dgm:prSet phldrT="[Text]" custT="1"/>
      <dgm:spPr/>
      <dgm:t>
        <a:bodyPr/>
        <a:lstStyle/>
        <a:p>
          <a:pPr algn="l"/>
          <a:r>
            <a:rPr lang="en-US" sz="1200" b="0" i="0" u="none" dirty="0">
              <a:latin typeface="+mn-lt"/>
            </a:rPr>
            <a:t>We compared demographics and survey questions using a t-test for age and Fisher’s exact tests for categorical variables..</a:t>
          </a:r>
          <a:endParaRPr lang="en-US" sz="1200" dirty="0">
            <a:latin typeface="+mn-lt"/>
          </a:endParaRPr>
        </a:p>
      </dgm:t>
    </dgm:pt>
    <dgm:pt modelId="{41B39E18-1128-4973-A9A0-8D16432978A5}" type="parTrans" cxnId="{A42FDD7D-D965-4FFF-80AF-0C8F3219C9E8}">
      <dgm:prSet/>
      <dgm:spPr/>
      <dgm:t>
        <a:bodyPr/>
        <a:lstStyle/>
        <a:p>
          <a:endParaRPr lang="en-US"/>
        </a:p>
      </dgm:t>
    </dgm:pt>
    <dgm:pt modelId="{9EA0E0EB-553F-4A20-A856-52DDBB79866E}" type="sibTrans" cxnId="{A42FDD7D-D965-4FFF-80AF-0C8F3219C9E8}">
      <dgm:prSet/>
      <dgm:spPr/>
      <dgm:t>
        <a:bodyPr/>
        <a:lstStyle/>
        <a:p>
          <a:endParaRPr lang="en-US"/>
        </a:p>
      </dgm:t>
    </dgm:pt>
    <dgm:pt modelId="{C99A9447-ADDD-4D9D-8A76-D8976870F411}" type="pres">
      <dgm:prSet presAssocID="{4EE0243F-0A83-4CE8-92B0-4981DF7DFCCF}" presName="linearFlow" presStyleCnt="0">
        <dgm:presLayoutVars>
          <dgm:dir/>
          <dgm:resizeHandles val="exact"/>
        </dgm:presLayoutVars>
      </dgm:prSet>
      <dgm:spPr/>
    </dgm:pt>
    <dgm:pt modelId="{E6C552CF-4DDF-4162-AF82-C9D2D2AC6BE3}" type="pres">
      <dgm:prSet presAssocID="{2C260542-701B-4ED7-A25D-597CB75BDDCA}" presName="composite" presStyleCnt="0"/>
      <dgm:spPr/>
    </dgm:pt>
    <dgm:pt modelId="{4CE23FB0-2882-4A5A-86AD-CB72645D796E}" type="pres">
      <dgm:prSet presAssocID="{2C260542-701B-4ED7-A25D-597CB75BDDCA}" presName="imgShp" presStyleLbl="fgImgPlace1" presStyleIdx="0" presStyleCnt="4" custAng="5400000"/>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405325E3-0484-4CFF-BAFB-AB614DD56039}" type="pres">
      <dgm:prSet presAssocID="{2C260542-701B-4ED7-A25D-597CB75BDDCA}" presName="txShp" presStyleLbl="node1" presStyleIdx="0" presStyleCnt="4">
        <dgm:presLayoutVars>
          <dgm:bulletEnabled val="1"/>
        </dgm:presLayoutVars>
      </dgm:prSet>
      <dgm:spPr/>
    </dgm:pt>
    <dgm:pt modelId="{D8299AF3-E3FC-4B6E-AD28-224A382E3B42}" type="pres">
      <dgm:prSet presAssocID="{4160FD9D-6141-4FAE-BB31-DC90923DBE91}" presName="spacing" presStyleCnt="0"/>
      <dgm:spPr/>
    </dgm:pt>
    <dgm:pt modelId="{9E2B326C-14AF-4348-9065-0DFBD9658BAA}" type="pres">
      <dgm:prSet presAssocID="{C487C262-ECE2-4EF0-BA61-1E4FD550D7B6}" presName="composite" presStyleCnt="0"/>
      <dgm:spPr/>
    </dgm:pt>
    <dgm:pt modelId="{5802DA5C-AC29-4966-BA38-CF9D177D8585}" type="pres">
      <dgm:prSet presAssocID="{C487C262-ECE2-4EF0-BA61-1E4FD550D7B6}"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8CD8B1AD-28DF-42E4-A6B2-C9C1B1C9ECDC}" type="pres">
      <dgm:prSet presAssocID="{C487C262-ECE2-4EF0-BA61-1E4FD550D7B6}" presName="txShp" presStyleLbl="node1" presStyleIdx="1" presStyleCnt="4">
        <dgm:presLayoutVars>
          <dgm:bulletEnabled val="1"/>
        </dgm:presLayoutVars>
      </dgm:prSet>
      <dgm:spPr/>
    </dgm:pt>
    <dgm:pt modelId="{E590882E-3222-44FC-9DE2-302A94C301DF}" type="pres">
      <dgm:prSet presAssocID="{7F4F0F77-FFA0-4EFC-A294-5D95A65F2821}" presName="spacing" presStyleCnt="0"/>
      <dgm:spPr/>
    </dgm:pt>
    <dgm:pt modelId="{C83EFECD-D514-44E3-B4E3-2A8A0C6EDD85}" type="pres">
      <dgm:prSet presAssocID="{88D6CF88-D709-4281-AEC1-2193299FCF85}" presName="composite" presStyleCnt="0"/>
      <dgm:spPr/>
    </dgm:pt>
    <dgm:pt modelId="{7A4B23D6-D6F0-4B9E-B734-51078B03DCAF}" type="pres">
      <dgm:prSet presAssocID="{88D6CF88-D709-4281-AEC1-2193299FCF85}"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220AE503-BEDA-4297-8EFE-C6FDF273BF8C}" type="pres">
      <dgm:prSet presAssocID="{88D6CF88-D709-4281-AEC1-2193299FCF85}" presName="txShp" presStyleLbl="node1" presStyleIdx="2" presStyleCnt="4">
        <dgm:presLayoutVars>
          <dgm:bulletEnabled val="1"/>
        </dgm:presLayoutVars>
      </dgm:prSet>
      <dgm:spPr/>
    </dgm:pt>
    <dgm:pt modelId="{E621AD9D-2A6E-44CB-B8E6-B849AC5547FD}" type="pres">
      <dgm:prSet presAssocID="{B4CCBDD0-D470-456E-B25F-9658A22F2845}" presName="spacing" presStyleCnt="0"/>
      <dgm:spPr/>
    </dgm:pt>
    <dgm:pt modelId="{B045208D-E027-43C1-869F-4D594F2BDE45}" type="pres">
      <dgm:prSet presAssocID="{392830C1-051E-45D0-890C-F2258E175CC7}" presName="composite" presStyleCnt="0"/>
      <dgm:spPr/>
    </dgm:pt>
    <dgm:pt modelId="{15E1BF56-DB31-4038-8D97-6125E129B92D}" type="pres">
      <dgm:prSet presAssocID="{392830C1-051E-45D0-890C-F2258E175CC7}"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pt>
    <dgm:pt modelId="{E705AE86-8AC0-421A-9EB0-6A4B0D58C119}" type="pres">
      <dgm:prSet presAssocID="{392830C1-051E-45D0-890C-F2258E175CC7}" presName="txShp" presStyleLbl="node1" presStyleIdx="3" presStyleCnt="4">
        <dgm:presLayoutVars>
          <dgm:bulletEnabled val="1"/>
        </dgm:presLayoutVars>
      </dgm:prSet>
      <dgm:spPr/>
    </dgm:pt>
  </dgm:ptLst>
  <dgm:cxnLst>
    <dgm:cxn modelId="{4DF31919-F88E-444A-9AE8-315CE28A1016}" type="presOf" srcId="{C487C262-ECE2-4EF0-BA61-1E4FD550D7B6}" destId="{8CD8B1AD-28DF-42E4-A6B2-C9C1B1C9ECDC}" srcOrd="0" destOrd="0" presId="urn:microsoft.com/office/officeart/2005/8/layout/vList3"/>
    <dgm:cxn modelId="{0D4A9633-C694-4861-A212-F7003F544ABA}" srcId="{4EE0243F-0A83-4CE8-92B0-4981DF7DFCCF}" destId="{C487C262-ECE2-4EF0-BA61-1E4FD550D7B6}" srcOrd="1" destOrd="0" parTransId="{89A8E0EA-E437-47BA-9422-2376BA83F5D5}" sibTransId="{7F4F0F77-FFA0-4EFC-A294-5D95A65F2821}"/>
    <dgm:cxn modelId="{67C4CD5D-949B-430C-9FC2-C4ED223EC5D8}" srcId="{4EE0243F-0A83-4CE8-92B0-4981DF7DFCCF}" destId="{88D6CF88-D709-4281-AEC1-2193299FCF85}" srcOrd="2" destOrd="0" parTransId="{D5C36BD4-0DFD-42D8-8113-FD345F9415ED}" sibTransId="{B4CCBDD0-D470-456E-B25F-9658A22F2845}"/>
    <dgm:cxn modelId="{1999434D-D008-451F-9742-B9E2D7B03881}" type="presOf" srcId="{88D6CF88-D709-4281-AEC1-2193299FCF85}" destId="{220AE503-BEDA-4297-8EFE-C6FDF273BF8C}" srcOrd="0" destOrd="0" presId="urn:microsoft.com/office/officeart/2005/8/layout/vList3"/>
    <dgm:cxn modelId="{A42FDD7D-D965-4FFF-80AF-0C8F3219C9E8}" srcId="{4EE0243F-0A83-4CE8-92B0-4981DF7DFCCF}" destId="{392830C1-051E-45D0-890C-F2258E175CC7}" srcOrd="3" destOrd="0" parTransId="{41B39E18-1128-4973-A9A0-8D16432978A5}" sibTransId="{9EA0E0EB-553F-4A20-A856-52DDBB79866E}"/>
    <dgm:cxn modelId="{93748988-8BB1-4E0E-9CCC-044317EB3581}" type="presOf" srcId="{2C260542-701B-4ED7-A25D-597CB75BDDCA}" destId="{405325E3-0484-4CFF-BAFB-AB614DD56039}" srcOrd="0" destOrd="0" presId="urn:microsoft.com/office/officeart/2005/8/layout/vList3"/>
    <dgm:cxn modelId="{E1B58197-4604-459A-AF02-73D34BF96F65}" srcId="{4EE0243F-0A83-4CE8-92B0-4981DF7DFCCF}" destId="{2C260542-701B-4ED7-A25D-597CB75BDDCA}" srcOrd="0" destOrd="0" parTransId="{8EFA3697-5F82-4682-B8F4-280692E26A26}" sibTransId="{4160FD9D-6141-4FAE-BB31-DC90923DBE91}"/>
    <dgm:cxn modelId="{8A522BD9-9E00-4AC1-995F-A7BC7B2C2DD4}" type="presOf" srcId="{392830C1-051E-45D0-890C-F2258E175CC7}" destId="{E705AE86-8AC0-421A-9EB0-6A4B0D58C119}" srcOrd="0" destOrd="0" presId="urn:microsoft.com/office/officeart/2005/8/layout/vList3"/>
    <dgm:cxn modelId="{ABCF77E1-9387-4759-B8DA-576FD8E7D4B4}" type="presOf" srcId="{4EE0243F-0A83-4CE8-92B0-4981DF7DFCCF}" destId="{C99A9447-ADDD-4D9D-8A76-D8976870F411}" srcOrd="0" destOrd="0" presId="urn:microsoft.com/office/officeart/2005/8/layout/vList3"/>
    <dgm:cxn modelId="{5D519BF2-7F21-4AEF-BC91-41746D5BF959}" type="presParOf" srcId="{C99A9447-ADDD-4D9D-8A76-D8976870F411}" destId="{E6C552CF-4DDF-4162-AF82-C9D2D2AC6BE3}" srcOrd="0" destOrd="0" presId="urn:microsoft.com/office/officeart/2005/8/layout/vList3"/>
    <dgm:cxn modelId="{1FE9B607-6ACA-4CA9-860A-A858923FE66D}" type="presParOf" srcId="{E6C552CF-4DDF-4162-AF82-C9D2D2AC6BE3}" destId="{4CE23FB0-2882-4A5A-86AD-CB72645D796E}" srcOrd="0" destOrd="0" presId="urn:microsoft.com/office/officeart/2005/8/layout/vList3"/>
    <dgm:cxn modelId="{D9EE8C15-5E08-4B91-96E1-870BFB211085}" type="presParOf" srcId="{E6C552CF-4DDF-4162-AF82-C9D2D2AC6BE3}" destId="{405325E3-0484-4CFF-BAFB-AB614DD56039}" srcOrd="1" destOrd="0" presId="urn:microsoft.com/office/officeart/2005/8/layout/vList3"/>
    <dgm:cxn modelId="{EC312F28-E4CE-4829-ADCA-9E2BCFC9807B}" type="presParOf" srcId="{C99A9447-ADDD-4D9D-8A76-D8976870F411}" destId="{D8299AF3-E3FC-4B6E-AD28-224A382E3B42}" srcOrd="1" destOrd="0" presId="urn:microsoft.com/office/officeart/2005/8/layout/vList3"/>
    <dgm:cxn modelId="{2565D786-4EFC-45FF-BF12-37480F73C23E}" type="presParOf" srcId="{C99A9447-ADDD-4D9D-8A76-D8976870F411}" destId="{9E2B326C-14AF-4348-9065-0DFBD9658BAA}" srcOrd="2" destOrd="0" presId="urn:microsoft.com/office/officeart/2005/8/layout/vList3"/>
    <dgm:cxn modelId="{6A24B7F2-AE05-4C69-9F5C-420081FA3E78}" type="presParOf" srcId="{9E2B326C-14AF-4348-9065-0DFBD9658BAA}" destId="{5802DA5C-AC29-4966-BA38-CF9D177D8585}" srcOrd="0" destOrd="0" presId="urn:microsoft.com/office/officeart/2005/8/layout/vList3"/>
    <dgm:cxn modelId="{D2145393-CCAC-418B-81E1-5950AB4E399C}" type="presParOf" srcId="{9E2B326C-14AF-4348-9065-0DFBD9658BAA}" destId="{8CD8B1AD-28DF-42E4-A6B2-C9C1B1C9ECDC}" srcOrd="1" destOrd="0" presId="urn:microsoft.com/office/officeart/2005/8/layout/vList3"/>
    <dgm:cxn modelId="{A7D2EF69-5621-48FC-B55A-6563922FC6EC}" type="presParOf" srcId="{C99A9447-ADDD-4D9D-8A76-D8976870F411}" destId="{E590882E-3222-44FC-9DE2-302A94C301DF}" srcOrd="3" destOrd="0" presId="urn:microsoft.com/office/officeart/2005/8/layout/vList3"/>
    <dgm:cxn modelId="{521B1D0A-38E5-4741-9641-CDEDAC78A70A}" type="presParOf" srcId="{C99A9447-ADDD-4D9D-8A76-D8976870F411}" destId="{C83EFECD-D514-44E3-B4E3-2A8A0C6EDD85}" srcOrd="4" destOrd="0" presId="urn:microsoft.com/office/officeart/2005/8/layout/vList3"/>
    <dgm:cxn modelId="{1408D910-B0F1-4049-AC9D-847875A5F17C}" type="presParOf" srcId="{C83EFECD-D514-44E3-B4E3-2A8A0C6EDD85}" destId="{7A4B23D6-D6F0-4B9E-B734-51078B03DCAF}" srcOrd="0" destOrd="0" presId="urn:microsoft.com/office/officeart/2005/8/layout/vList3"/>
    <dgm:cxn modelId="{F6B8540F-D319-4A75-9396-5518BDBFD772}" type="presParOf" srcId="{C83EFECD-D514-44E3-B4E3-2A8A0C6EDD85}" destId="{220AE503-BEDA-4297-8EFE-C6FDF273BF8C}" srcOrd="1" destOrd="0" presId="urn:microsoft.com/office/officeart/2005/8/layout/vList3"/>
    <dgm:cxn modelId="{E8BAE4C8-136A-4944-A0FA-8B19C83F701B}" type="presParOf" srcId="{C99A9447-ADDD-4D9D-8A76-D8976870F411}" destId="{E621AD9D-2A6E-44CB-B8E6-B849AC5547FD}" srcOrd="5" destOrd="0" presId="urn:microsoft.com/office/officeart/2005/8/layout/vList3"/>
    <dgm:cxn modelId="{F4C1780B-72E3-461F-9BD9-84B1F23A3DC6}" type="presParOf" srcId="{C99A9447-ADDD-4D9D-8A76-D8976870F411}" destId="{B045208D-E027-43C1-869F-4D594F2BDE45}" srcOrd="6" destOrd="0" presId="urn:microsoft.com/office/officeart/2005/8/layout/vList3"/>
    <dgm:cxn modelId="{3B9D6175-9B84-45F2-89F4-0353FE491EE3}" type="presParOf" srcId="{B045208D-E027-43C1-869F-4D594F2BDE45}" destId="{15E1BF56-DB31-4038-8D97-6125E129B92D}" srcOrd="0" destOrd="0" presId="urn:microsoft.com/office/officeart/2005/8/layout/vList3"/>
    <dgm:cxn modelId="{758D4F8D-C9F1-4EA8-A81E-BFB3B4517A01}" type="presParOf" srcId="{B045208D-E027-43C1-869F-4D594F2BDE45}" destId="{E705AE86-8AC0-421A-9EB0-6A4B0D58C11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25E3-0484-4CFF-BAFB-AB614DD56039}">
      <dsp:nvSpPr>
        <dsp:cNvPr id="0" name=""/>
        <dsp:cNvSpPr/>
      </dsp:nvSpPr>
      <dsp:spPr>
        <a:xfrm rot="10800000">
          <a:off x="1024943" y="3292"/>
          <a:ext cx="3040380" cy="1036535"/>
        </a:xfrm>
        <a:prstGeom prst="homePlat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083" tIns="45720" rIns="85344"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rPr>
            <a:t>We surveyed adults without medical training at the 2022 Minnesota State Fair via a voluntary, anonymous, iPad based survey.</a:t>
          </a:r>
        </a:p>
      </dsp:txBody>
      <dsp:txXfrm rot="10800000">
        <a:off x="1284077" y="3292"/>
        <a:ext cx="2781246" cy="1036535"/>
      </dsp:txXfrm>
    </dsp:sp>
    <dsp:sp modelId="{4CE23FB0-2882-4A5A-86AD-CB72645D796E}">
      <dsp:nvSpPr>
        <dsp:cNvPr id="0" name=""/>
        <dsp:cNvSpPr/>
      </dsp:nvSpPr>
      <dsp:spPr>
        <a:xfrm rot="5400000">
          <a:off x="506676" y="3292"/>
          <a:ext cx="1036535" cy="10365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D8B1AD-28DF-42E4-A6B2-C9C1B1C9ECDC}">
      <dsp:nvSpPr>
        <dsp:cNvPr id="0" name=""/>
        <dsp:cNvSpPr/>
      </dsp:nvSpPr>
      <dsp:spPr>
        <a:xfrm rot="10800000">
          <a:off x="1024943" y="1349242"/>
          <a:ext cx="3040380" cy="1036535"/>
        </a:xfrm>
        <a:prstGeom prst="homePlat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083" tIns="45720" rIns="85344"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rPr>
            <a:t>Participants responded to multiple choice and short answer questions to demonstrate their understanding of common “Medicalized English” phrases (e.g., positive lymph nodes).  </a:t>
          </a:r>
        </a:p>
      </dsp:txBody>
      <dsp:txXfrm rot="10800000">
        <a:off x="1284077" y="1349242"/>
        <a:ext cx="2781246" cy="1036535"/>
      </dsp:txXfrm>
    </dsp:sp>
    <dsp:sp modelId="{5802DA5C-AC29-4966-BA38-CF9D177D8585}">
      <dsp:nvSpPr>
        <dsp:cNvPr id="0" name=""/>
        <dsp:cNvSpPr/>
      </dsp:nvSpPr>
      <dsp:spPr>
        <a:xfrm>
          <a:off x="506676" y="1349242"/>
          <a:ext cx="1036535" cy="10365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0AE503-BEDA-4297-8EFE-C6FDF273BF8C}">
      <dsp:nvSpPr>
        <dsp:cNvPr id="0" name=""/>
        <dsp:cNvSpPr/>
      </dsp:nvSpPr>
      <dsp:spPr>
        <a:xfrm rot="10800000">
          <a:off x="1024943" y="2695191"/>
          <a:ext cx="3040380" cy="1036535"/>
        </a:xfrm>
        <a:prstGeom prst="homePlat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083" tIns="45720" rIns="85344"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rPr>
            <a:t>Two researchers scored responses for degree of understanding  bringing in a third researcher if needed to address discrepancies.</a:t>
          </a:r>
        </a:p>
      </dsp:txBody>
      <dsp:txXfrm rot="10800000">
        <a:off x="1284077" y="2695191"/>
        <a:ext cx="2781246" cy="1036535"/>
      </dsp:txXfrm>
    </dsp:sp>
    <dsp:sp modelId="{7A4B23D6-D6F0-4B9E-B734-51078B03DCAF}">
      <dsp:nvSpPr>
        <dsp:cNvPr id="0" name=""/>
        <dsp:cNvSpPr/>
      </dsp:nvSpPr>
      <dsp:spPr>
        <a:xfrm>
          <a:off x="506676" y="2695191"/>
          <a:ext cx="1036535" cy="10365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05AE86-8AC0-421A-9EB0-6A4B0D58C119}">
      <dsp:nvSpPr>
        <dsp:cNvPr id="0" name=""/>
        <dsp:cNvSpPr/>
      </dsp:nvSpPr>
      <dsp:spPr>
        <a:xfrm rot="10800000">
          <a:off x="1024943" y="4041141"/>
          <a:ext cx="3040380" cy="1036535"/>
        </a:xfrm>
        <a:prstGeom prst="homePlat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083" tIns="45720" rIns="85344" bIns="4572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mn-lt"/>
            </a:rPr>
            <a:t>We compared demographics and survey questions using a t-test for age and Fisher’s exact tests for categorical variables..</a:t>
          </a:r>
          <a:endParaRPr lang="en-US" sz="1200" kern="1200" dirty="0">
            <a:latin typeface="+mn-lt"/>
          </a:endParaRPr>
        </a:p>
      </dsp:txBody>
      <dsp:txXfrm rot="10800000">
        <a:off x="1284077" y="4041141"/>
        <a:ext cx="2781246" cy="1036535"/>
      </dsp:txXfrm>
    </dsp:sp>
    <dsp:sp modelId="{15E1BF56-DB31-4038-8D97-6125E129B92D}">
      <dsp:nvSpPr>
        <dsp:cNvPr id="0" name=""/>
        <dsp:cNvSpPr/>
      </dsp:nvSpPr>
      <dsp:spPr>
        <a:xfrm>
          <a:off x="506676" y="4041141"/>
          <a:ext cx="1036535" cy="103653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69338-AE9D-4FD5-9688-A43E3C0591B0}" type="datetimeFigureOut">
              <a:rPr lang="en-US" smtClean="0"/>
              <a:t>4/15/2022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4377-3C5B-4EE2-9B40-6FDA437D9821}" type="slidenum">
              <a:rPr lang="en-US" smtClean="0"/>
              <a:t>‹#›</a:t>
            </a:fld>
            <a:endParaRPr lang="en-US"/>
          </a:p>
        </p:txBody>
      </p:sp>
    </p:spTree>
    <p:extLst>
      <p:ext uri="{BB962C8B-B14F-4D97-AF65-F5344CB8AC3E}">
        <p14:creationId xmlns:p14="http://schemas.microsoft.com/office/powerpoint/2010/main" val="307236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F7A7-86B8-FA4D-84A4-EE7191FE9231}"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16740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F7A7-86B8-FA4D-84A4-EE7191FE9231}"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16740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F7A7-86B8-FA4D-84A4-EE7191FE9231}"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167404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F7A7-86B8-FA4D-84A4-EE7191FE923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16740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F7A7-86B8-FA4D-84A4-EE7191FE9231}"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16740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DD58C-BCB4-C740-A7E2-8A311A2EB8A4}" type="slidenum">
              <a:rPr lang="en-US" smtClean="0"/>
              <a:t>47</a:t>
            </a:fld>
            <a:endParaRPr lang="en-US"/>
          </a:p>
        </p:txBody>
      </p:sp>
    </p:spTree>
    <p:extLst>
      <p:ext uri="{BB962C8B-B14F-4D97-AF65-F5344CB8AC3E}">
        <p14:creationId xmlns:p14="http://schemas.microsoft.com/office/powerpoint/2010/main" val="311833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FA97-F777-406F-909B-92CDA95C06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DCF2F-BE53-4BCB-A001-C746FFAD7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BBBECD-0A08-4604-89E2-5DE23C756AD3}"/>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5" name="Footer Placeholder 4">
            <a:extLst>
              <a:ext uri="{FF2B5EF4-FFF2-40B4-BE49-F238E27FC236}">
                <a16:creationId xmlns:a16="http://schemas.microsoft.com/office/drawing/2014/main" id="{FFBD097F-2487-4CA2-BDCE-E1FB5A392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6C83A-1755-41BE-98FB-A9A5590E6B70}"/>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155673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99E0-8156-44EB-A3BF-A26AB11711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1172E7-FFC9-4922-A16E-4616F6AD22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8872C-CBD1-456F-9A0B-FAD6870E8A7C}"/>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5" name="Footer Placeholder 4">
            <a:extLst>
              <a:ext uri="{FF2B5EF4-FFF2-40B4-BE49-F238E27FC236}">
                <a16:creationId xmlns:a16="http://schemas.microsoft.com/office/drawing/2014/main" id="{62D24FBF-60F6-4609-AE98-6B522B46B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608D9-8F95-451A-8681-C9985F9A1B6C}"/>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44872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606A4B-3818-4216-91C8-BD6368FE3E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6B90F8-8BB9-46DF-87AB-0FE096D330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36464-9924-41B9-8D0F-D67B4DB3CF64}"/>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5" name="Footer Placeholder 4">
            <a:extLst>
              <a:ext uri="{FF2B5EF4-FFF2-40B4-BE49-F238E27FC236}">
                <a16:creationId xmlns:a16="http://schemas.microsoft.com/office/drawing/2014/main" id="{9D2D2268-9499-42FD-BA43-380ED7B01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A9193-55C7-43A3-9836-2A8BDE5DA338}"/>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3969498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760" indent="0" algn="ctr">
              <a:buNone/>
              <a:defRPr>
                <a:solidFill>
                  <a:schemeClr val="tx1">
                    <a:tint val="75000"/>
                  </a:schemeClr>
                </a:solidFill>
              </a:defRPr>
            </a:lvl2pPr>
            <a:lvl3pPr marL="913519" indent="0" algn="ctr">
              <a:buNone/>
              <a:defRPr>
                <a:solidFill>
                  <a:schemeClr val="tx1">
                    <a:tint val="75000"/>
                  </a:schemeClr>
                </a:solidFill>
              </a:defRPr>
            </a:lvl3pPr>
            <a:lvl4pPr marL="1370276" indent="0" algn="ctr">
              <a:buNone/>
              <a:defRPr>
                <a:solidFill>
                  <a:schemeClr val="tx1">
                    <a:tint val="75000"/>
                  </a:schemeClr>
                </a:solidFill>
              </a:defRPr>
            </a:lvl4pPr>
            <a:lvl5pPr marL="1827033" indent="0" algn="ctr">
              <a:buNone/>
              <a:defRPr>
                <a:solidFill>
                  <a:schemeClr val="tx1">
                    <a:tint val="75000"/>
                  </a:schemeClr>
                </a:solidFill>
              </a:defRPr>
            </a:lvl5pPr>
            <a:lvl6pPr marL="2283791" indent="0" algn="ctr">
              <a:buNone/>
              <a:defRPr>
                <a:solidFill>
                  <a:schemeClr val="tx1">
                    <a:tint val="75000"/>
                  </a:schemeClr>
                </a:solidFill>
              </a:defRPr>
            </a:lvl6pPr>
            <a:lvl7pPr marL="2740548" indent="0" algn="ctr">
              <a:buNone/>
              <a:defRPr>
                <a:solidFill>
                  <a:schemeClr val="tx1">
                    <a:tint val="75000"/>
                  </a:schemeClr>
                </a:solidFill>
              </a:defRPr>
            </a:lvl7pPr>
            <a:lvl8pPr marL="3197308" indent="0" algn="ctr">
              <a:buNone/>
              <a:defRPr>
                <a:solidFill>
                  <a:schemeClr val="tx1">
                    <a:tint val="75000"/>
                  </a:schemeClr>
                </a:solidFill>
              </a:defRPr>
            </a:lvl8pPr>
            <a:lvl9pPr marL="36540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2705B7-6D4C-4A75-86E9-5ED4CFDA9FA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2223495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705B7-6D4C-4A75-86E9-5ED4CFDA9FA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215261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50"/>
            <a:ext cx="10363200" cy="1500187"/>
          </a:xfrm>
        </p:spPr>
        <p:txBody>
          <a:bodyPr anchor="b"/>
          <a:lstStyle>
            <a:lvl1pPr marL="0" indent="0">
              <a:buNone/>
              <a:defRPr sz="2000">
                <a:solidFill>
                  <a:schemeClr val="tx1">
                    <a:tint val="75000"/>
                  </a:schemeClr>
                </a:solidFill>
              </a:defRPr>
            </a:lvl1pPr>
            <a:lvl2pPr marL="456760" indent="0">
              <a:buNone/>
              <a:defRPr sz="1800">
                <a:solidFill>
                  <a:schemeClr val="tx1">
                    <a:tint val="75000"/>
                  </a:schemeClr>
                </a:solidFill>
              </a:defRPr>
            </a:lvl2pPr>
            <a:lvl3pPr marL="913519" indent="0">
              <a:buNone/>
              <a:defRPr sz="1600">
                <a:solidFill>
                  <a:schemeClr val="tx1">
                    <a:tint val="75000"/>
                  </a:schemeClr>
                </a:solidFill>
              </a:defRPr>
            </a:lvl3pPr>
            <a:lvl4pPr marL="1370276" indent="0">
              <a:buNone/>
              <a:defRPr sz="1400">
                <a:solidFill>
                  <a:schemeClr val="tx1">
                    <a:tint val="75000"/>
                  </a:schemeClr>
                </a:solidFill>
              </a:defRPr>
            </a:lvl4pPr>
            <a:lvl5pPr marL="1827033" indent="0">
              <a:buNone/>
              <a:defRPr sz="1400">
                <a:solidFill>
                  <a:schemeClr val="tx1">
                    <a:tint val="75000"/>
                  </a:schemeClr>
                </a:solidFill>
              </a:defRPr>
            </a:lvl5pPr>
            <a:lvl6pPr marL="2283791" indent="0">
              <a:buNone/>
              <a:defRPr sz="1400">
                <a:solidFill>
                  <a:schemeClr val="tx1">
                    <a:tint val="75000"/>
                  </a:schemeClr>
                </a:solidFill>
              </a:defRPr>
            </a:lvl6pPr>
            <a:lvl7pPr marL="2740548" indent="0">
              <a:buNone/>
              <a:defRPr sz="1400">
                <a:solidFill>
                  <a:schemeClr val="tx1">
                    <a:tint val="75000"/>
                  </a:schemeClr>
                </a:solidFill>
              </a:defRPr>
            </a:lvl7pPr>
            <a:lvl8pPr marL="3197308" indent="0">
              <a:buNone/>
              <a:defRPr sz="1400">
                <a:solidFill>
                  <a:schemeClr val="tx1">
                    <a:tint val="75000"/>
                  </a:schemeClr>
                </a:solidFill>
              </a:defRPr>
            </a:lvl8pPr>
            <a:lvl9pPr marL="36540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705B7-6D4C-4A75-86E9-5ED4CFDA9FA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3278623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2705B7-6D4C-4A75-86E9-5ED4CFDA9FA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58297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6760" indent="0">
              <a:buNone/>
              <a:defRPr sz="2000" b="1"/>
            </a:lvl2pPr>
            <a:lvl3pPr marL="913519" indent="0">
              <a:buNone/>
              <a:defRPr sz="1800" b="1"/>
            </a:lvl3pPr>
            <a:lvl4pPr marL="1370276" indent="0">
              <a:buNone/>
              <a:defRPr sz="1600" b="1"/>
            </a:lvl4pPr>
            <a:lvl5pPr marL="1827033" indent="0">
              <a:buNone/>
              <a:defRPr sz="1600" b="1"/>
            </a:lvl5pPr>
            <a:lvl6pPr marL="2283791" indent="0">
              <a:buNone/>
              <a:defRPr sz="1600" b="1"/>
            </a:lvl6pPr>
            <a:lvl7pPr marL="2740548" indent="0">
              <a:buNone/>
              <a:defRPr sz="1600" b="1"/>
            </a:lvl7pPr>
            <a:lvl8pPr marL="3197308" indent="0">
              <a:buNone/>
              <a:defRPr sz="1600" b="1"/>
            </a:lvl8pPr>
            <a:lvl9pPr marL="36540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535113"/>
            <a:ext cx="5389033" cy="639762"/>
          </a:xfrm>
        </p:spPr>
        <p:txBody>
          <a:bodyPr anchor="b"/>
          <a:lstStyle>
            <a:lvl1pPr marL="0" indent="0">
              <a:buNone/>
              <a:defRPr sz="2400" b="1"/>
            </a:lvl1pPr>
            <a:lvl2pPr marL="456760" indent="0">
              <a:buNone/>
              <a:defRPr sz="2000" b="1"/>
            </a:lvl2pPr>
            <a:lvl3pPr marL="913519" indent="0">
              <a:buNone/>
              <a:defRPr sz="1800" b="1"/>
            </a:lvl3pPr>
            <a:lvl4pPr marL="1370276" indent="0">
              <a:buNone/>
              <a:defRPr sz="1600" b="1"/>
            </a:lvl4pPr>
            <a:lvl5pPr marL="1827033" indent="0">
              <a:buNone/>
              <a:defRPr sz="1600" b="1"/>
            </a:lvl5pPr>
            <a:lvl6pPr marL="2283791" indent="0">
              <a:buNone/>
              <a:defRPr sz="1600" b="1"/>
            </a:lvl6pPr>
            <a:lvl7pPr marL="2740548" indent="0">
              <a:buNone/>
              <a:defRPr sz="1600" b="1"/>
            </a:lvl7pPr>
            <a:lvl8pPr marL="3197308" indent="0">
              <a:buNone/>
              <a:defRPr sz="1600" b="1"/>
            </a:lvl8pPr>
            <a:lvl9pPr marL="36540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2705B7-6D4C-4A75-86E9-5ED4CFDA9FA5}"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902283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2705B7-6D4C-4A75-86E9-5ED4CFDA9FA5}"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58913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705B7-6D4C-4A75-86E9-5ED4CFDA9FA5}"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3282652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6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89" y="273087"/>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69" y="1435113"/>
            <a:ext cx="4011084" cy="4691063"/>
          </a:xfrm>
        </p:spPr>
        <p:txBody>
          <a:bodyPr/>
          <a:lstStyle>
            <a:lvl1pPr marL="0" indent="0">
              <a:buNone/>
              <a:defRPr sz="1400"/>
            </a:lvl1pPr>
            <a:lvl2pPr marL="456760" indent="0">
              <a:buNone/>
              <a:defRPr sz="1200"/>
            </a:lvl2pPr>
            <a:lvl3pPr marL="913519" indent="0">
              <a:buNone/>
              <a:defRPr sz="1000"/>
            </a:lvl3pPr>
            <a:lvl4pPr marL="1370276" indent="0">
              <a:buNone/>
              <a:defRPr sz="900"/>
            </a:lvl4pPr>
            <a:lvl5pPr marL="1827033" indent="0">
              <a:buNone/>
              <a:defRPr sz="900"/>
            </a:lvl5pPr>
            <a:lvl6pPr marL="2283791" indent="0">
              <a:buNone/>
              <a:defRPr sz="900"/>
            </a:lvl6pPr>
            <a:lvl7pPr marL="2740548" indent="0">
              <a:buNone/>
              <a:defRPr sz="900"/>
            </a:lvl7pPr>
            <a:lvl8pPr marL="3197308" indent="0">
              <a:buNone/>
              <a:defRPr sz="900"/>
            </a:lvl8pPr>
            <a:lvl9pPr marL="36540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705B7-6D4C-4A75-86E9-5ED4CFDA9FA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411200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60D1-C736-4201-A50D-9732D79C0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00394-FF38-4659-AC2C-018866222D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0588-E2AC-469B-AFAA-467B6045C5A1}"/>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5" name="Footer Placeholder 4">
            <a:extLst>
              <a:ext uri="{FF2B5EF4-FFF2-40B4-BE49-F238E27FC236}">
                <a16:creationId xmlns:a16="http://schemas.microsoft.com/office/drawing/2014/main" id="{25B0C1AE-38B5-4A88-A69E-FE1588FDA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2B5DB-F864-4D54-B3E1-8AA0C12CB9A6}"/>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1537203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60" indent="0">
              <a:buNone/>
              <a:defRPr sz="2800"/>
            </a:lvl2pPr>
            <a:lvl3pPr marL="913519" indent="0">
              <a:buNone/>
              <a:defRPr sz="2400"/>
            </a:lvl3pPr>
            <a:lvl4pPr marL="1370276" indent="0">
              <a:buNone/>
              <a:defRPr sz="2000"/>
            </a:lvl4pPr>
            <a:lvl5pPr marL="1827033" indent="0">
              <a:buNone/>
              <a:defRPr sz="2000"/>
            </a:lvl5pPr>
            <a:lvl6pPr marL="2283791" indent="0">
              <a:buNone/>
              <a:defRPr sz="2000"/>
            </a:lvl6pPr>
            <a:lvl7pPr marL="2740548" indent="0">
              <a:buNone/>
              <a:defRPr sz="2000"/>
            </a:lvl7pPr>
            <a:lvl8pPr marL="3197308" indent="0">
              <a:buNone/>
              <a:defRPr sz="2000"/>
            </a:lvl8pPr>
            <a:lvl9pPr marL="3654068"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760" indent="0">
              <a:buNone/>
              <a:defRPr sz="1200"/>
            </a:lvl2pPr>
            <a:lvl3pPr marL="913519" indent="0">
              <a:buNone/>
              <a:defRPr sz="1000"/>
            </a:lvl3pPr>
            <a:lvl4pPr marL="1370276" indent="0">
              <a:buNone/>
              <a:defRPr sz="900"/>
            </a:lvl4pPr>
            <a:lvl5pPr marL="1827033" indent="0">
              <a:buNone/>
              <a:defRPr sz="900"/>
            </a:lvl5pPr>
            <a:lvl6pPr marL="2283791" indent="0">
              <a:buNone/>
              <a:defRPr sz="900"/>
            </a:lvl6pPr>
            <a:lvl7pPr marL="2740548" indent="0">
              <a:buNone/>
              <a:defRPr sz="900"/>
            </a:lvl7pPr>
            <a:lvl8pPr marL="3197308" indent="0">
              <a:buNone/>
              <a:defRPr sz="900"/>
            </a:lvl8pPr>
            <a:lvl9pPr marL="36540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705B7-6D4C-4A75-86E9-5ED4CFDA9FA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2191477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705B7-6D4C-4A75-86E9-5ED4CFDA9FA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4082456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705B7-6D4C-4A75-86E9-5ED4CFDA9FA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BF04F-BB8A-4EEA-9E10-C3857904143E}" type="slidenum">
              <a:rPr lang="en-US" smtClean="0"/>
              <a:t>‹#›</a:t>
            </a:fld>
            <a:endParaRPr lang="en-US"/>
          </a:p>
        </p:txBody>
      </p:sp>
    </p:spTree>
    <p:extLst>
      <p:ext uri="{BB962C8B-B14F-4D97-AF65-F5344CB8AC3E}">
        <p14:creationId xmlns:p14="http://schemas.microsoft.com/office/powerpoint/2010/main" val="3211648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A135A8-4ACC-48A3-B9CF-8EEC243AE94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3423942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135A8-4ACC-48A3-B9CF-8EEC243AE94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3170518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A135A8-4ACC-48A3-B9CF-8EEC243AE94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196276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A135A8-4ACC-48A3-B9CF-8EEC243AE94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3549127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A135A8-4ACC-48A3-B9CF-8EEC243AE941}"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2282317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A135A8-4ACC-48A3-B9CF-8EEC243AE941}"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2048846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135A8-4ACC-48A3-B9CF-8EEC243AE941}"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93674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D660-FD87-4DC6-BF66-93D05397E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699509-AD07-45ED-BB6A-B361D239C7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AE63F8-9308-49B2-929B-38F13BC77963}"/>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5" name="Footer Placeholder 4">
            <a:extLst>
              <a:ext uri="{FF2B5EF4-FFF2-40B4-BE49-F238E27FC236}">
                <a16:creationId xmlns:a16="http://schemas.microsoft.com/office/drawing/2014/main" id="{C5A29763-E8BC-4C3B-B0DE-BE5E21A74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F3A0B-8ADD-4CE4-A8CE-E16B27DA8C67}"/>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3044145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A135A8-4ACC-48A3-B9CF-8EEC243AE94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3769900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A135A8-4ACC-48A3-B9CF-8EEC243AE94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1095814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135A8-4ACC-48A3-B9CF-8EEC243AE94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4276208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135A8-4ACC-48A3-B9CF-8EEC243AE94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60FBA-19B0-4082-878F-9128933C42BE}" type="slidenum">
              <a:rPr lang="en-US" smtClean="0"/>
              <a:t>‹#›</a:t>
            </a:fld>
            <a:endParaRPr lang="en-US"/>
          </a:p>
        </p:txBody>
      </p:sp>
    </p:spTree>
    <p:extLst>
      <p:ext uri="{BB962C8B-B14F-4D97-AF65-F5344CB8AC3E}">
        <p14:creationId xmlns:p14="http://schemas.microsoft.com/office/powerpoint/2010/main" val="1243678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E26DF3-4951-8B4F-8FF8-44ED315D86D6}"/>
              </a:ext>
            </a:extLst>
          </p:cNvPr>
          <p:cNvSpPr>
            <a:spLocks noGrp="1"/>
          </p:cNvSpPr>
          <p:nvPr>
            <p:ph type="dt" sz="half" idx="10"/>
          </p:nvPr>
        </p:nvSpPr>
        <p:spPr/>
        <p:txBody>
          <a:bodyPr/>
          <a:lstStyle/>
          <a:p>
            <a:fld id="{1148879F-A4E8-1B46-AB85-5F2227EB2615}" type="datetimeFigureOut">
              <a:rPr lang="en-US" smtClean="0"/>
              <a:t>4/15/2022</a:t>
            </a:fld>
            <a:endParaRPr lang="en-US"/>
          </a:p>
        </p:txBody>
      </p:sp>
      <p:sp>
        <p:nvSpPr>
          <p:cNvPr id="3" name="Footer Placeholder 2">
            <a:extLst>
              <a:ext uri="{FF2B5EF4-FFF2-40B4-BE49-F238E27FC236}">
                <a16:creationId xmlns:a16="http://schemas.microsoft.com/office/drawing/2014/main" id="{2766C09B-C092-7047-B832-B404BC7AC6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E1D2F-D10D-BF40-B7AA-78A617B37D22}"/>
              </a:ext>
            </a:extLst>
          </p:cNvPr>
          <p:cNvSpPr>
            <a:spLocks noGrp="1"/>
          </p:cNvSpPr>
          <p:nvPr>
            <p:ph type="sldNum" sz="quarter" idx="12"/>
          </p:nvPr>
        </p:nvSpPr>
        <p:spPr/>
        <p:txBody>
          <a:bodyPr/>
          <a:lstStyle/>
          <a:p>
            <a:fld id="{56DAD9E2-5DF8-DC40-914A-C86DC4AB8E94}" type="slidenum">
              <a:rPr lang="en-US" smtClean="0"/>
              <a:t>‹#›</a:t>
            </a:fld>
            <a:endParaRPr lang="en-US"/>
          </a:p>
        </p:txBody>
      </p:sp>
    </p:spTree>
    <p:extLst>
      <p:ext uri="{BB962C8B-B14F-4D97-AF65-F5344CB8AC3E}">
        <p14:creationId xmlns:p14="http://schemas.microsoft.com/office/powerpoint/2010/main" val="349877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EA89-1C95-492E-9D9B-F26C8C12B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D35EC-6229-455D-91D1-F476A63B86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4E7F16-F7A4-4DBE-A5A7-A92AECF0DF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E0302-DF0E-4F9F-870C-02E533683782}"/>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6" name="Footer Placeholder 5">
            <a:extLst>
              <a:ext uri="{FF2B5EF4-FFF2-40B4-BE49-F238E27FC236}">
                <a16:creationId xmlns:a16="http://schemas.microsoft.com/office/drawing/2014/main" id="{1CACF338-59D5-4EF4-BB60-27CDF339A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C2B3A6-2536-4606-A5FD-B16E5F0BA437}"/>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416012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D9A4-07B9-4F97-8C2D-22A9B3BAEB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7EF661-FA0D-47FD-932F-7D4E33F1D0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94CB2-8746-4E17-9B3D-CEC030C452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5A2F9B-E088-4EBD-AF9F-CD5D32C55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0DD11B-F6B3-48A8-9A84-719DBF4B9D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1A34C5-EE17-4606-8DA1-372FCE1AEC11}"/>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8" name="Footer Placeholder 7">
            <a:extLst>
              <a:ext uri="{FF2B5EF4-FFF2-40B4-BE49-F238E27FC236}">
                <a16:creationId xmlns:a16="http://schemas.microsoft.com/office/drawing/2014/main" id="{C23D7A3E-5944-48E6-BB41-2761FE2DC8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43BBE-753B-4724-8F9A-9BBACC2397A8}"/>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189953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F67D-C8A3-4755-8C04-BB15D5083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D27047-97B4-4DF3-B0DD-BC4C9E68B974}"/>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4" name="Footer Placeholder 3">
            <a:extLst>
              <a:ext uri="{FF2B5EF4-FFF2-40B4-BE49-F238E27FC236}">
                <a16:creationId xmlns:a16="http://schemas.microsoft.com/office/drawing/2014/main" id="{4CB11998-4448-429D-91EC-0949E932DB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4E2C9-3E33-4A12-89FD-E99728C54687}"/>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166701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803B8-0812-4170-BE76-4DA0A7A02A5D}"/>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3" name="Footer Placeholder 2">
            <a:extLst>
              <a:ext uri="{FF2B5EF4-FFF2-40B4-BE49-F238E27FC236}">
                <a16:creationId xmlns:a16="http://schemas.microsoft.com/office/drawing/2014/main" id="{BB411408-FDCA-48F3-A877-1CA90C7CF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CF638D-2912-4430-A961-24F87373D954}"/>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228838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A1EC-DD66-4C63-8E81-402358321D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6488BE-FC20-467B-A46F-31AEF1073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73D11-AA6E-4CB9-8232-81D70AE57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D6DD31-CC58-4935-89FE-7A7FE02792CC}"/>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6" name="Footer Placeholder 5">
            <a:extLst>
              <a:ext uri="{FF2B5EF4-FFF2-40B4-BE49-F238E27FC236}">
                <a16:creationId xmlns:a16="http://schemas.microsoft.com/office/drawing/2014/main" id="{FCD80FDF-3A7E-43AC-8115-B139AFBB11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F34EC-7B23-491B-9BF8-233CC316BA0D}"/>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136833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591C-B084-43E0-A72F-958DBAADF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0B3AD-EDC7-42E1-B16E-62A0864A5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5A57B8-759B-4754-9842-5E1F8BEFE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1856B-2C66-4DC5-91EC-B273CA558454}"/>
              </a:ext>
            </a:extLst>
          </p:cNvPr>
          <p:cNvSpPr>
            <a:spLocks noGrp="1"/>
          </p:cNvSpPr>
          <p:nvPr>
            <p:ph type="dt" sz="half" idx="10"/>
          </p:nvPr>
        </p:nvSpPr>
        <p:spPr/>
        <p:txBody>
          <a:bodyPr/>
          <a:lstStyle/>
          <a:p>
            <a:fld id="{E2D7B36D-5841-45C5-B9FB-A075AFA03F83}" type="datetimeFigureOut">
              <a:rPr lang="en-US" smtClean="0"/>
              <a:t>4/15/2022</a:t>
            </a:fld>
            <a:endParaRPr lang="en-US"/>
          </a:p>
        </p:txBody>
      </p:sp>
      <p:sp>
        <p:nvSpPr>
          <p:cNvPr id="6" name="Footer Placeholder 5">
            <a:extLst>
              <a:ext uri="{FF2B5EF4-FFF2-40B4-BE49-F238E27FC236}">
                <a16:creationId xmlns:a16="http://schemas.microsoft.com/office/drawing/2014/main" id="{829AE48B-2BB5-46DC-AA42-FB473B3DB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22928-180A-4764-B643-DAE2BDDD5D55}"/>
              </a:ext>
            </a:extLst>
          </p:cNvPr>
          <p:cNvSpPr>
            <a:spLocks noGrp="1"/>
          </p:cNvSpPr>
          <p:nvPr>
            <p:ph type="sldNum" sz="quarter" idx="12"/>
          </p:nvPr>
        </p:nvSpPr>
        <p:spPr/>
        <p:txBody>
          <a:bodyPr/>
          <a:lstStyle/>
          <a:p>
            <a:fld id="{E33E1259-8D80-478D-82CD-4689EA1E2A03}" type="slidenum">
              <a:rPr lang="en-US" smtClean="0"/>
              <a:t>‹#›</a:t>
            </a:fld>
            <a:endParaRPr lang="en-US"/>
          </a:p>
        </p:txBody>
      </p:sp>
    </p:spTree>
    <p:extLst>
      <p:ext uri="{BB962C8B-B14F-4D97-AF65-F5344CB8AC3E}">
        <p14:creationId xmlns:p14="http://schemas.microsoft.com/office/powerpoint/2010/main" val="1181921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CEC00-8547-4538-99BE-C11BA542A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276200-0367-4B1E-89C6-6A661C5BD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8BCC1-0B62-42F6-8B3B-F84D99854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7B36D-5841-45C5-B9FB-A075AFA03F83}" type="datetimeFigureOut">
              <a:rPr lang="en-US" smtClean="0"/>
              <a:t>4/15/2022</a:t>
            </a:fld>
            <a:endParaRPr lang="en-US"/>
          </a:p>
        </p:txBody>
      </p:sp>
      <p:sp>
        <p:nvSpPr>
          <p:cNvPr id="5" name="Footer Placeholder 4">
            <a:extLst>
              <a:ext uri="{FF2B5EF4-FFF2-40B4-BE49-F238E27FC236}">
                <a16:creationId xmlns:a16="http://schemas.microsoft.com/office/drawing/2014/main" id="{45770362-A562-442F-98CD-3165522A4D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6252F1-BF95-4EC2-ACE0-30F1450704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E1259-8D80-478D-82CD-4689EA1E2A03}" type="slidenum">
              <a:rPr lang="en-US" smtClean="0"/>
              <a:t>‹#›</a:t>
            </a:fld>
            <a:endParaRPr lang="en-US"/>
          </a:p>
        </p:txBody>
      </p:sp>
    </p:spTree>
    <p:extLst>
      <p:ext uri="{BB962C8B-B14F-4D97-AF65-F5344CB8AC3E}">
        <p14:creationId xmlns:p14="http://schemas.microsoft.com/office/powerpoint/2010/main" val="3724342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54" tIns="45678" rIns="91354" bIns="45678"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354" tIns="45678" rIns="91354"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6"/>
            <a:ext cx="2844800" cy="365125"/>
          </a:xfrm>
          <a:prstGeom prst="rect">
            <a:avLst/>
          </a:prstGeom>
        </p:spPr>
        <p:txBody>
          <a:bodyPr vert="horz" lIns="91354" tIns="45678" rIns="91354" bIns="45678" rtlCol="0" anchor="ctr"/>
          <a:lstStyle>
            <a:lvl1pPr algn="l">
              <a:defRPr sz="1200">
                <a:solidFill>
                  <a:schemeClr val="tx1">
                    <a:tint val="75000"/>
                  </a:schemeClr>
                </a:solidFill>
              </a:defRPr>
            </a:lvl1pPr>
          </a:lstStyle>
          <a:p>
            <a:fld id="{382705B7-6D4C-4A75-86E9-5ED4CFDA9FA5}" type="datetimeFigureOut">
              <a:rPr lang="en-US" smtClean="0"/>
              <a:t>4/15/2022</a:t>
            </a:fld>
            <a:endParaRPr lang="en-US"/>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91354" tIns="45678" rIns="91354" bIns="45678" rtlCol="0" anchor="ctr"/>
          <a:lstStyle>
            <a:lvl1pPr algn="r">
              <a:defRPr sz="1200">
                <a:solidFill>
                  <a:schemeClr val="tx1">
                    <a:tint val="75000"/>
                  </a:schemeClr>
                </a:solidFill>
              </a:defRPr>
            </a:lvl1pPr>
          </a:lstStyle>
          <a:p>
            <a:fld id="{1F7BF04F-BB8A-4EEA-9E10-C3857904143E}" type="slidenum">
              <a:rPr lang="en-US" smtClean="0"/>
              <a:t>‹#›</a:t>
            </a:fld>
            <a:endParaRPr lang="en-US"/>
          </a:p>
        </p:txBody>
      </p:sp>
    </p:spTree>
    <p:extLst>
      <p:ext uri="{BB962C8B-B14F-4D97-AF65-F5344CB8AC3E}">
        <p14:creationId xmlns:p14="http://schemas.microsoft.com/office/powerpoint/2010/main" val="2206492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3519" rtl="0" eaLnBrk="1" latinLnBrk="0" hangingPunct="1">
        <a:spcBef>
          <a:spcPct val="0"/>
        </a:spcBef>
        <a:buNone/>
        <a:defRPr sz="4400" kern="1200">
          <a:solidFill>
            <a:schemeClr val="tx1"/>
          </a:solidFill>
          <a:latin typeface="+mj-lt"/>
          <a:ea typeface="+mj-ea"/>
          <a:cs typeface="+mj-cs"/>
        </a:defRPr>
      </a:lvl1pPr>
    </p:titleStyle>
    <p:bodyStyle>
      <a:lvl1pPr marL="342570" indent="-342570" algn="l" defTabSz="913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234" indent="-285474" algn="l" defTabSz="91351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98" indent="-228380" algn="l" defTabSz="91351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652" indent="-228380" algn="l" defTabSz="9135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417" indent="-228380" algn="l" defTabSz="9135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168" indent="-228380" algn="l" defTabSz="9135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928" indent="-228380" algn="l" defTabSz="9135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688" indent="-228380" algn="l" defTabSz="9135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448" indent="-228380" algn="l" defTabSz="9135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519" rtl="0" eaLnBrk="1" latinLnBrk="0" hangingPunct="1">
        <a:defRPr sz="1800" kern="1200">
          <a:solidFill>
            <a:schemeClr val="tx1"/>
          </a:solidFill>
          <a:latin typeface="+mn-lt"/>
          <a:ea typeface="+mn-ea"/>
          <a:cs typeface="+mn-cs"/>
        </a:defRPr>
      </a:lvl1pPr>
      <a:lvl2pPr marL="456760" algn="l" defTabSz="913519" rtl="0" eaLnBrk="1" latinLnBrk="0" hangingPunct="1">
        <a:defRPr sz="1800" kern="1200">
          <a:solidFill>
            <a:schemeClr val="tx1"/>
          </a:solidFill>
          <a:latin typeface="+mn-lt"/>
          <a:ea typeface="+mn-ea"/>
          <a:cs typeface="+mn-cs"/>
        </a:defRPr>
      </a:lvl2pPr>
      <a:lvl3pPr marL="913519" algn="l" defTabSz="913519" rtl="0" eaLnBrk="1" latinLnBrk="0" hangingPunct="1">
        <a:defRPr sz="1800" kern="1200">
          <a:solidFill>
            <a:schemeClr val="tx1"/>
          </a:solidFill>
          <a:latin typeface="+mn-lt"/>
          <a:ea typeface="+mn-ea"/>
          <a:cs typeface="+mn-cs"/>
        </a:defRPr>
      </a:lvl3pPr>
      <a:lvl4pPr marL="1370276" algn="l" defTabSz="913519" rtl="0" eaLnBrk="1" latinLnBrk="0" hangingPunct="1">
        <a:defRPr sz="1800" kern="1200">
          <a:solidFill>
            <a:schemeClr val="tx1"/>
          </a:solidFill>
          <a:latin typeface="+mn-lt"/>
          <a:ea typeface="+mn-ea"/>
          <a:cs typeface="+mn-cs"/>
        </a:defRPr>
      </a:lvl4pPr>
      <a:lvl5pPr marL="1827033" algn="l" defTabSz="913519" rtl="0" eaLnBrk="1" latinLnBrk="0" hangingPunct="1">
        <a:defRPr sz="1800" kern="1200">
          <a:solidFill>
            <a:schemeClr val="tx1"/>
          </a:solidFill>
          <a:latin typeface="+mn-lt"/>
          <a:ea typeface="+mn-ea"/>
          <a:cs typeface="+mn-cs"/>
        </a:defRPr>
      </a:lvl5pPr>
      <a:lvl6pPr marL="2283791" algn="l" defTabSz="913519" rtl="0" eaLnBrk="1" latinLnBrk="0" hangingPunct="1">
        <a:defRPr sz="1800" kern="1200">
          <a:solidFill>
            <a:schemeClr val="tx1"/>
          </a:solidFill>
          <a:latin typeface="+mn-lt"/>
          <a:ea typeface="+mn-ea"/>
          <a:cs typeface="+mn-cs"/>
        </a:defRPr>
      </a:lvl6pPr>
      <a:lvl7pPr marL="2740548" algn="l" defTabSz="913519" rtl="0" eaLnBrk="1" latinLnBrk="0" hangingPunct="1">
        <a:defRPr sz="1800" kern="1200">
          <a:solidFill>
            <a:schemeClr val="tx1"/>
          </a:solidFill>
          <a:latin typeface="+mn-lt"/>
          <a:ea typeface="+mn-ea"/>
          <a:cs typeface="+mn-cs"/>
        </a:defRPr>
      </a:lvl7pPr>
      <a:lvl8pPr marL="3197308" algn="l" defTabSz="913519" rtl="0" eaLnBrk="1" latinLnBrk="0" hangingPunct="1">
        <a:defRPr sz="1800" kern="1200">
          <a:solidFill>
            <a:schemeClr val="tx1"/>
          </a:solidFill>
          <a:latin typeface="+mn-lt"/>
          <a:ea typeface="+mn-ea"/>
          <a:cs typeface="+mn-cs"/>
        </a:defRPr>
      </a:lvl8pPr>
      <a:lvl9pPr marL="3654068" algn="l" defTabSz="91351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A135A8-4ACC-48A3-B9CF-8EEC243AE941}" type="datetimeFigureOut">
              <a:rPr lang="en-US" smtClean="0"/>
              <a:t>4/15/2022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60FBA-19B0-4082-878F-9128933C42BE}" type="slidenum">
              <a:rPr lang="en-US" smtClean="0"/>
              <a:t>‹#›</a:t>
            </a:fld>
            <a:endParaRPr lang="en-US"/>
          </a:p>
        </p:txBody>
      </p:sp>
    </p:spTree>
    <p:extLst>
      <p:ext uri="{BB962C8B-B14F-4D97-AF65-F5344CB8AC3E}">
        <p14:creationId xmlns:p14="http://schemas.microsoft.com/office/powerpoint/2010/main" val="2447764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8C0B5-8E38-3F4D-BD29-092449C56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BA8B2-B7AD-4E48-96D3-9F48220FD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E58C9-8FBE-7E47-87B0-C4421AF969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8879F-A4E8-1B46-AB85-5F2227EB2615}" type="datetimeFigureOut">
              <a:rPr lang="en-US" smtClean="0"/>
              <a:t>4/15/2022</a:t>
            </a:fld>
            <a:endParaRPr lang="en-US"/>
          </a:p>
        </p:txBody>
      </p:sp>
      <p:sp>
        <p:nvSpPr>
          <p:cNvPr id="5" name="Footer Placeholder 4">
            <a:extLst>
              <a:ext uri="{FF2B5EF4-FFF2-40B4-BE49-F238E27FC236}">
                <a16:creationId xmlns:a16="http://schemas.microsoft.com/office/drawing/2014/main" id="{1404449B-66E4-564E-AE26-BC84DEA1A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E6E3D6-FFA5-1E44-A849-248284107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AD9E2-5DF8-DC40-914A-C86DC4AB8E94}" type="slidenum">
              <a:rPr lang="en-US" smtClean="0"/>
              <a:t>‹#›</a:t>
            </a:fld>
            <a:endParaRPr lang="en-US"/>
          </a:p>
        </p:txBody>
      </p:sp>
    </p:spTree>
    <p:extLst>
      <p:ext uri="{BB962C8B-B14F-4D97-AF65-F5344CB8AC3E}">
        <p14:creationId xmlns:p14="http://schemas.microsoft.com/office/powerpoint/2010/main" val="358034101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0.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3.gif"/></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53.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53.gif"/><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53.gif"/><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53.gif"/><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12" Type="http://schemas.microsoft.com/office/2007/relationships/hdphoto" Target="../media/hdphoto7.wdp"/><Relationship Id="rId2" Type="http://schemas.openxmlformats.org/officeDocument/2006/relationships/image" Target="../media/image62.jp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microsoft.com/office/2007/relationships/hdphoto" Target="../media/hdphoto5.wdp"/><Relationship Id="rId9" Type="http://schemas.microsoft.com/office/2007/relationships/hdphoto" Target="../media/hdphoto6.wdp"/></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microsoft.com/office/2007/relationships/hdphoto" Target="../media/hdphoto9.wdp"/><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1.png"/><Relationship Id="rId2" Type="http://schemas.openxmlformats.org/officeDocument/2006/relationships/notesSlide" Target="../notesSlides/notesSlide6.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24" Type="http://schemas.microsoft.com/office/2007/relationships/hdphoto" Target="../media/hdphoto8.wdp"/><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sv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4.png"/><Relationship Id="rId7" Type="http://schemas.openxmlformats.org/officeDocument/2006/relationships/diagramQuickStyle" Target="../diagrams/quickStyle1.xml"/><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9.png"/><Relationship Id="rId4" Type="http://schemas.openxmlformats.org/officeDocument/2006/relationships/image" Target="../media/image28.png"/><Relationship Id="rId9" Type="http://schemas.microsoft.com/office/2007/relationships/diagramDrawing" Target="../diagrams/drawing1.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hyperlink" Target="https://ifaketextmessage.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microsoft.com/office/2007/relationships/hdphoto" Target="../media/hdphoto11.wdp"/></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5.png"/><Relationship Id="rId1" Type="http://schemas.openxmlformats.org/officeDocument/2006/relationships/slideLayout" Target="../slideLayouts/slideLayout18.xml"/><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hyperlink" Target="https://www.the-qrcode-generator.co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96AB871-FC7F-46AB-8815-4ED20921FC9F}"/>
              </a:ext>
            </a:extLst>
          </p:cNvPr>
          <p:cNvSpPr>
            <a:spLocks noGrp="1"/>
          </p:cNvSpPr>
          <p:nvPr>
            <p:ph type="ctrTitle"/>
          </p:nvPr>
        </p:nvSpPr>
        <p:spPr>
          <a:xfrm>
            <a:off x="1779104" y="955309"/>
            <a:ext cx="8666922" cy="2898975"/>
          </a:xfrm>
        </p:spPr>
        <p:txBody>
          <a:bodyPr>
            <a:noAutofit/>
          </a:bodyPr>
          <a:lstStyle/>
          <a:p>
            <a:r>
              <a:rPr lang="en-US" sz="7200" b="1" i="0" dirty="0">
                <a:solidFill>
                  <a:srgbClr val="3C4043"/>
                </a:solidFill>
                <a:effectLst/>
                <a:latin typeface="Neue Haas Grotesk Text Pro" panose="020B0504020202020204" pitchFamily="34" charset="0"/>
              </a:rPr>
              <a:t>Pointers and Pitfalls for Posters and Platforms</a:t>
            </a:r>
            <a:endParaRPr lang="en-US" sz="7200" dirty="0">
              <a:solidFill>
                <a:srgbClr val="FFFFFF"/>
              </a:solidFill>
              <a:latin typeface="Neue Haas Grotesk Text Pro" panose="020B0504020202020204" pitchFamily="34" charset="0"/>
            </a:endParaRPr>
          </a:p>
        </p:txBody>
      </p:sp>
      <p:sp>
        <p:nvSpPr>
          <p:cNvPr id="3" name="Subtitle 2">
            <a:extLst>
              <a:ext uri="{FF2B5EF4-FFF2-40B4-BE49-F238E27FC236}">
                <a16:creationId xmlns:a16="http://schemas.microsoft.com/office/drawing/2014/main" id="{BB298CB4-1301-4C8C-AE1D-4BBC73676A47}"/>
              </a:ext>
            </a:extLst>
          </p:cNvPr>
          <p:cNvSpPr>
            <a:spLocks noGrp="1"/>
          </p:cNvSpPr>
          <p:nvPr>
            <p:ph type="subTitle" idx="1"/>
          </p:nvPr>
        </p:nvSpPr>
        <p:spPr>
          <a:xfrm>
            <a:off x="2634916" y="4533813"/>
            <a:ext cx="6930189" cy="938463"/>
          </a:xfrm>
        </p:spPr>
        <p:txBody>
          <a:bodyPr>
            <a:normAutofit/>
          </a:bodyPr>
          <a:lstStyle/>
          <a:p>
            <a:r>
              <a:rPr lang="en-US" dirty="0">
                <a:solidFill>
                  <a:srgbClr val="FFFFFF"/>
                </a:solidFill>
                <a:latin typeface="Neue Haas Grotesk Text Pro" panose="020B0504020202020204" pitchFamily="34" charset="0"/>
              </a:rPr>
              <a:t>Mike Pitt, MD | University of Minnesota</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218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p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050241"/>
            <a:ext cx="3962400" cy="51463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3D948A-2401-4641-803E-9E604EE9C7C8}"/>
              </a:ext>
            </a:extLst>
          </p:cNvPr>
          <p:cNvPicPr>
            <a:picLocks noChangeAspect="1"/>
          </p:cNvPicPr>
          <p:nvPr/>
        </p:nvPicPr>
        <p:blipFill>
          <a:blip r:embed="rId3"/>
          <a:stretch>
            <a:fillRect/>
          </a:stretch>
        </p:blipFill>
        <p:spPr>
          <a:xfrm>
            <a:off x="1066799" y="1162878"/>
            <a:ext cx="4687543" cy="4687543"/>
          </a:xfrm>
          <a:prstGeom prst="rect">
            <a:avLst/>
          </a:prstGeom>
        </p:spPr>
      </p:pic>
    </p:spTree>
    <p:extLst>
      <p:ext uri="{BB962C8B-B14F-4D97-AF65-F5344CB8AC3E}">
        <p14:creationId xmlns:p14="http://schemas.microsoft.com/office/powerpoint/2010/main" val="279947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9688"/>
            <a:ext cx="12192001" cy="6928403"/>
          </a:xfrm>
          <a:prstGeom prst="rect">
            <a:avLst/>
          </a:prstGeom>
        </p:spPr>
      </p:pic>
      <p:pic>
        <p:nvPicPr>
          <p:cNvPr id="3" name="Picture 4" descr="Image result for magnet">
            <a:extLst>
              <a:ext uri="{FF2B5EF4-FFF2-40B4-BE49-F238E27FC236}">
                <a16:creationId xmlns:a16="http://schemas.microsoft.com/office/drawing/2014/main" id="{0D1F8F78-5087-4F68-BCA5-6B0537A1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32405">
            <a:off x="-381000" y="893802"/>
            <a:ext cx="38100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10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93615"/>
          </a:xfrm>
          <a:prstGeom prst="rect">
            <a:avLst/>
          </a:prstGeom>
        </p:spPr>
      </p:pic>
    </p:spTree>
    <p:extLst>
      <p:ext uri="{BB962C8B-B14F-4D97-AF65-F5344CB8AC3E}">
        <p14:creationId xmlns:p14="http://schemas.microsoft.com/office/powerpoint/2010/main" val="2790555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mbpitt\Dropbox\YET TO BE FILED IN DROPBOX\2. Abstracts 2017\PAS 2017\1. Posters\Slot Machine\Slot Machine Poster P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4845" y="187635"/>
            <a:ext cx="7551214" cy="6292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964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47233"/>
          </a:xfrm>
          <a:prstGeom prst="rect">
            <a:avLst/>
          </a:prstGeom>
        </p:spPr>
      </p:pic>
    </p:spTree>
    <p:extLst>
      <p:ext uri="{BB962C8B-B14F-4D97-AF65-F5344CB8AC3E}">
        <p14:creationId xmlns:p14="http://schemas.microsoft.com/office/powerpoint/2010/main" val="414766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bpitt\Dropbox\YET TO BE FILED IN DROPBOX\2. Abstracts 2017\PAS 2017\1. Posters\Burnout APC\Burnout Po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192001" cy="683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5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bpitt\Dropbox\YET TO BE FILED IN DROPBOX\2. Abstracts 2017\PAS 2017\1. Posters\Vaccine Imagery\Vaccine Imagery PAS Poster 2-26-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192001" cy="693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569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5404DF-2464-4150-8992-E87122D75CAD}"/>
              </a:ext>
            </a:extLst>
          </p:cNvPr>
          <p:cNvPicPr>
            <a:picLocks noChangeAspect="1"/>
          </p:cNvPicPr>
          <p:nvPr/>
        </p:nvPicPr>
        <p:blipFill>
          <a:blip r:embed="rId2"/>
          <a:stretch>
            <a:fillRect/>
          </a:stretch>
        </p:blipFill>
        <p:spPr>
          <a:xfrm>
            <a:off x="3438940" y="596762"/>
            <a:ext cx="5664476" cy="5664476"/>
          </a:xfrm>
          <a:prstGeom prst="rect">
            <a:avLst/>
          </a:prstGeom>
        </p:spPr>
      </p:pic>
    </p:spTree>
    <p:extLst>
      <p:ext uri="{BB962C8B-B14F-4D97-AF65-F5344CB8AC3E}">
        <p14:creationId xmlns:p14="http://schemas.microsoft.com/office/powerpoint/2010/main" val="141242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11556" y="626165"/>
            <a:ext cx="5943600" cy="5943600"/>
          </a:xfrm>
          <a:prstGeom prst="rect">
            <a:avLst/>
          </a:prstGeom>
          <a:ln>
            <a:solidFill>
              <a:schemeClr val="tx1"/>
            </a:solidFill>
          </a:ln>
        </p:spPr>
      </p:pic>
    </p:spTree>
    <p:extLst>
      <p:ext uri="{BB962C8B-B14F-4D97-AF65-F5344CB8AC3E}">
        <p14:creationId xmlns:p14="http://schemas.microsoft.com/office/powerpoint/2010/main" val="218419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bpitt\Dropbox\Mike's Work\Medical Education\Teaching Tools and Workshops\Example Posters\Pic Files\GPS Poster (PAS 201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46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05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5195" y="-1506667"/>
            <a:ext cx="12377195" cy="8364667"/>
            <a:chOff x="2545207" y="466997"/>
            <a:chExt cx="9646793" cy="6391003"/>
          </a:xfrm>
        </p:grpSpPr>
        <p:pic>
          <p:nvPicPr>
            <p:cNvPr id="2050" name="Picture 2" descr="Image result for no money in wal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207" y="466997"/>
              <a:ext cx="9646793" cy="6391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7549" y="2836560"/>
              <a:ext cx="2804094" cy="13051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a:solidFill>
                    <a:prstClr val="white"/>
                  </a:solidFill>
                  <a:latin typeface="Neue Haas Grotesk Text Pro" panose="020B0504020202020204" pitchFamily="34" charset="0"/>
                </a:rPr>
                <a:t>N</a:t>
              </a:r>
              <a:r>
                <a:rPr kumimoji="0" lang="en-US" sz="3500" b="0" i="0" u="none" strike="noStrike" kern="1200" cap="none" spc="0" normalizeH="0" baseline="0" noProof="0" dirty="0">
                  <a:ln>
                    <a:noFill/>
                  </a:ln>
                  <a:solidFill>
                    <a:prstClr val="white"/>
                  </a:solidFill>
                  <a:effectLst/>
                  <a:uLnTx/>
                  <a:uFillTx/>
                  <a:latin typeface="Neue Haas Grotesk Text Pro" panose="020B0504020202020204" pitchFamily="34" charset="0"/>
                </a:rPr>
                <a:t>o relevant financial </a:t>
              </a:r>
              <a:br>
                <a:rPr kumimoji="0" lang="en-US" sz="3500" b="0" i="0" u="none" strike="noStrike" kern="1200" cap="none" spc="0" normalizeH="0" baseline="0" noProof="0" dirty="0">
                  <a:ln>
                    <a:noFill/>
                  </a:ln>
                  <a:solidFill>
                    <a:prstClr val="white"/>
                  </a:solidFill>
                  <a:effectLst/>
                  <a:uLnTx/>
                  <a:uFillTx/>
                  <a:latin typeface="Neue Haas Grotesk Text Pro" panose="020B0504020202020204" pitchFamily="34" charset="0"/>
                </a:rPr>
              </a:br>
              <a:r>
                <a:rPr kumimoji="0" lang="en-US" sz="3500" b="0" i="0" u="none" strike="noStrike" kern="1200" cap="none" spc="0" normalizeH="0" baseline="0" noProof="0" dirty="0">
                  <a:ln>
                    <a:noFill/>
                  </a:ln>
                  <a:solidFill>
                    <a:prstClr val="white"/>
                  </a:solidFill>
                  <a:effectLst/>
                  <a:uLnTx/>
                  <a:uFillTx/>
                  <a:latin typeface="Neue Haas Grotesk Text Pro" panose="020B0504020202020204" pitchFamily="34" charset="0"/>
                </a:rPr>
                <a:t>disclosures</a:t>
              </a:r>
            </a:p>
          </p:txBody>
        </p:sp>
      </p:grpSp>
      <p:sp>
        <p:nvSpPr>
          <p:cNvPr id="4" name="TextBox 3">
            <a:extLst>
              <a:ext uri="{FF2B5EF4-FFF2-40B4-BE49-F238E27FC236}">
                <a16:creationId xmlns:a16="http://schemas.microsoft.com/office/drawing/2014/main" id="{F69789FC-0CFB-48BD-964B-AB0DAD571694}"/>
              </a:ext>
            </a:extLst>
          </p:cNvPr>
          <p:cNvSpPr txBox="1"/>
          <p:nvPr/>
        </p:nvSpPr>
        <p:spPr>
          <a:xfrm>
            <a:off x="8040756" y="6113574"/>
            <a:ext cx="3942522" cy="646331"/>
          </a:xfrm>
          <a:prstGeom prst="rect">
            <a:avLst/>
          </a:prstGeom>
          <a:noFill/>
        </p:spPr>
        <p:txBody>
          <a:bodyPr wrap="square" rtlCol="0">
            <a:spAutoFit/>
          </a:bodyPr>
          <a:lstStyle/>
          <a:p>
            <a:r>
              <a:rPr lang="en-US" i="1" dirty="0">
                <a:latin typeface="Neue Haas Grotesk Text Pro" panose="020B0504020202020204" pitchFamily="34" charset="0"/>
              </a:rPr>
              <a:t>I am occasionally written into grant proposals as a design consultant</a:t>
            </a:r>
          </a:p>
        </p:txBody>
      </p:sp>
    </p:spTree>
    <p:extLst>
      <p:ext uri="{BB962C8B-B14F-4D97-AF65-F5344CB8AC3E}">
        <p14:creationId xmlns:p14="http://schemas.microsoft.com/office/powerpoint/2010/main" val="4222339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bpitt\Dropbox\Mike's Work\Medical Education\Teaching Tools and Workshops\Example Posters\Pic Files\PQUAD Po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Arrow: Up 2">
            <a:extLst>
              <a:ext uri="{FF2B5EF4-FFF2-40B4-BE49-F238E27FC236}">
                <a16:creationId xmlns:a16="http://schemas.microsoft.com/office/drawing/2014/main" id="{6F5DA7D0-0025-4B6E-866D-8BFC0FB6018F}"/>
              </a:ext>
            </a:extLst>
          </p:cNvPr>
          <p:cNvSpPr/>
          <p:nvPr/>
        </p:nvSpPr>
        <p:spPr>
          <a:xfrm rot="2314436">
            <a:off x="2663687" y="1639957"/>
            <a:ext cx="1431235" cy="23953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98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bpitt\Dropbox\YET TO BE FILED IN DROPBOX\2. Abstracts 2017\PAS 2017\1. Posters\Burnout APC\Burnout Po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557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bpitt\Dropbox\YET TO BE FILED IN DROPBOX\2. Abstracts 2017\PAS 2017\1. Posters\Vaccine Imagery\Vaccine Imagery PAS Poster 2-26-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192001" cy="693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0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8D0C7AD8-C349-4185-A350-5EFFFA39B7B9}"/>
              </a:ext>
            </a:extLst>
          </p:cNvPr>
          <p:cNvSpPr/>
          <p:nvPr/>
        </p:nvSpPr>
        <p:spPr>
          <a:xfrm>
            <a:off x="2974742" y="2739820"/>
            <a:ext cx="3904157" cy="21028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descr="Minnesota Golden Gophers Mascot Logo - NCAA Division I (i-m) (NCAA i-m) -  Chris Creamer's Sports Logos Page - SportsLogos.Net">
            <a:extLst>
              <a:ext uri="{FF2B5EF4-FFF2-40B4-BE49-F238E27FC236}">
                <a16:creationId xmlns:a16="http://schemas.microsoft.com/office/drawing/2014/main" id="{3B18352C-CA97-439F-A148-D2823F80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18" y="164434"/>
            <a:ext cx="1014620" cy="7111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D8B37D-9DDB-4B3A-831E-74987E092966}"/>
              </a:ext>
            </a:extLst>
          </p:cNvPr>
          <p:cNvSpPr txBox="1"/>
          <p:nvPr/>
        </p:nvSpPr>
        <p:spPr>
          <a:xfrm>
            <a:off x="0" y="114300"/>
            <a:ext cx="11563109" cy="800219"/>
          </a:xfrm>
          <a:prstGeom prst="rect">
            <a:avLst/>
          </a:prstGeom>
          <a:noFill/>
        </p:spPr>
        <p:txBody>
          <a:bodyPr wrap="square">
            <a:spAutoFit/>
          </a:bodyPr>
          <a:lstStyle/>
          <a:p>
            <a:pPr algn="ctr"/>
            <a:r>
              <a:rPr lang="en-US" b="1" dirty="0">
                <a:solidFill>
                  <a:srgbClr val="002060"/>
                </a:solidFill>
                <a:latin typeface="Neue Haas Grotesk Text Pro" panose="020B0504020202020204" pitchFamily="34" charset="0"/>
              </a:rPr>
              <a:t>CBC, NPO, WTF? . . . Laypeople's (Mis)Understanding of Acronyms</a:t>
            </a:r>
            <a:br>
              <a:rPr lang="en-US" b="1" dirty="0">
                <a:solidFill>
                  <a:srgbClr val="002060"/>
                </a:solidFill>
                <a:latin typeface="Neue Haas Grotesk Text Pro" panose="020B0504020202020204" pitchFamily="34" charset="0"/>
              </a:rPr>
            </a:br>
            <a:r>
              <a:rPr lang="en-US" sz="1400" dirty="0">
                <a:solidFill>
                  <a:srgbClr val="002060"/>
                </a:solidFill>
                <a:latin typeface="Neue Haas Grotesk Text Pro" panose="020B0504020202020204" pitchFamily="34" charset="0"/>
              </a:rPr>
              <a:t>Victoria Charpentier | Kate Allen | Corinne </a:t>
            </a:r>
            <a:r>
              <a:rPr lang="en-US" sz="1400" dirty="0" err="1">
                <a:solidFill>
                  <a:srgbClr val="002060"/>
                </a:solidFill>
                <a:latin typeface="Neue Haas Grotesk Text Pro" panose="020B0504020202020204" pitchFamily="34" charset="0"/>
              </a:rPr>
              <a:t>Praska</a:t>
            </a:r>
            <a:r>
              <a:rPr lang="en-US" sz="1400" dirty="0">
                <a:solidFill>
                  <a:srgbClr val="002060"/>
                </a:solidFill>
                <a:latin typeface="Neue Haas Grotesk Text Pro" panose="020B0504020202020204" pitchFamily="34" charset="0"/>
              </a:rPr>
              <a:t> | Rachael </a:t>
            </a:r>
            <a:r>
              <a:rPr lang="en-US" sz="1400" dirty="0" err="1">
                <a:solidFill>
                  <a:srgbClr val="002060"/>
                </a:solidFill>
                <a:latin typeface="Neue Haas Grotesk Text Pro" panose="020B0504020202020204" pitchFamily="34" charset="0"/>
              </a:rPr>
              <a:t>Gotlieb</a:t>
            </a:r>
            <a:r>
              <a:rPr lang="en-US" sz="1400" dirty="0">
                <a:solidFill>
                  <a:srgbClr val="002060"/>
                </a:solidFill>
                <a:latin typeface="Neue Haas Grotesk Text Pro" panose="020B0504020202020204" pitchFamily="34" charset="0"/>
              </a:rPr>
              <a:t> | Emily </a:t>
            </a:r>
            <a:r>
              <a:rPr lang="en-US" sz="1400" dirty="0" err="1">
                <a:solidFill>
                  <a:srgbClr val="002060"/>
                </a:solidFill>
                <a:latin typeface="Neue Haas Grotesk Text Pro" panose="020B0504020202020204" pitchFamily="34" charset="0"/>
              </a:rPr>
              <a:t>Hause</a:t>
            </a:r>
            <a:r>
              <a:rPr lang="en-US" sz="1400" dirty="0">
                <a:solidFill>
                  <a:srgbClr val="002060"/>
                </a:solidFill>
                <a:latin typeface="Neue Haas Grotesk Text Pro" panose="020B0504020202020204" pitchFamily="34" charset="0"/>
              </a:rPr>
              <a:t> </a:t>
            </a:r>
            <a:br>
              <a:rPr lang="en-US" sz="1400" dirty="0">
                <a:solidFill>
                  <a:srgbClr val="002060"/>
                </a:solidFill>
                <a:latin typeface="Neue Haas Grotesk Text Pro" panose="020B0504020202020204" pitchFamily="34" charset="0"/>
              </a:rPr>
            </a:br>
            <a:r>
              <a:rPr lang="en-US" sz="1400" dirty="0">
                <a:solidFill>
                  <a:srgbClr val="002060"/>
                </a:solidFill>
                <a:latin typeface="Neue Haas Grotesk Text Pro" panose="020B0504020202020204" pitchFamily="34" charset="0"/>
              </a:rPr>
              <a:t>Jordan </a:t>
            </a:r>
            <a:r>
              <a:rPr lang="en-US" sz="1400" dirty="0" err="1">
                <a:solidFill>
                  <a:srgbClr val="002060"/>
                </a:solidFill>
                <a:latin typeface="Neue Haas Grotesk Text Pro" panose="020B0504020202020204" pitchFamily="34" charset="0"/>
              </a:rPr>
              <a:t>Marmet</a:t>
            </a:r>
            <a:r>
              <a:rPr lang="en-US" sz="1400" dirty="0">
                <a:solidFill>
                  <a:srgbClr val="002060"/>
                </a:solidFill>
                <a:latin typeface="Neue Haas Grotesk Text Pro" panose="020B0504020202020204" pitchFamily="34" charset="0"/>
              </a:rPr>
              <a:t> | Marissa Hendrickson | Scott </a:t>
            </a:r>
            <a:r>
              <a:rPr lang="en-US" sz="1400" dirty="0" err="1">
                <a:solidFill>
                  <a:srgbClr val="002060"/>
                </a:solidFill>
                <a:latin typeface="Neue Haas Grotesk Text Pro" panose="020B0504020202020204" pitchFamily="34" charset="0"/>
              </a:rPr>
              <a:t>Lunos</a:t>
            </a:r>
            <a:r>
              <a:rPr lang="en-US" sz="1400" dirty="0">
                <a:solidFill>
                  <a:srgbClr val="002060"/>
                </a:solidFill>
                <a:latin typeface="Neue Haas Grotesk Text Pro" panose="020B0504020202020204" pitchFamily="34" charset="0"/>
              </a:rPr>
              <a:t> | Michael Pitt</a:t>
            </a:r>
            <a:endParaRPr lang="en-US" sz="1400" b="1" dirty="0">
              <a:solidFill>
                <a:srgbClr val="002060"/>
              </a:solidFill>
              <a:latin typeface="Neue Haas Grotesk Text Pro" panose="020B0504020202020204" pitchFamily="34" charset="0"/>
            </a:endParaRPr>
          </a:p>
        </p:txBody>
      </p:sp>
      <p:sp>
        <p:nvSpPr>
          <p:cNvPr id="5" name="Rectangle: Rounded Corners 4">
            <a:extLst>
              <a:ext uri="{FF2B5EF4-FFF2-40B4-BE49-F238E27FC236}">
                <a16:creationId xmlns:a16="http://schemas.microsoft.com/office/drawing/2014/main" id="{81290C3B-1F14-4803-84CD-1ADEEB5ECF6E}"/>
              </a:ext>
            </a:extLst>
          </p:cNvPr>
          <p:cNvSpPr/>
          <p:nvPr/>
        </p:nvSpPr>
        <p:spPr>
          <a:xfrm>
            <a:off x="100584" y="76474"/>
            <a:ext cx="11932920" cy="8560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C9930B9-2D21-48F4-B6C1-323CA1B749E3}"/>
              </a:ext>
            </a:extLst>
          </p:cNvPr>
          <p:cNvGrpSpPr/>
          <p:nvPr/>
        </p:nvGrpSpPr>
        <p:grpSpPr>
          <a:xfrm>
            <a:off x="100584" y="1060845"/>
            <a:ext cx="2678631" cy="1644053"/>
            <a:chOff x="100584" y="1060845"/>
            <a:chExt cx="4437043" cy="1644053"/>
          </a:xfrm>
        </p:grpSpPr>
        <p:sp>
          <p:nvSpPr>
            <p:cNvPr id="20" name="TextBox 19">
              <a:extLst>
                <a:ext uri="{FF2B5EF4-FFF2-40B4-BE49-F238E27FC236}">
                  <a16:creationId xmlns:a16="http://schemas.microsoft.com/office/drawing/2014/main" id="{0C162841-D115-4AE6-9E4F-1178FE430B0C}"/>
                </a:ext>
              </a:extLst>
            </p:cNvPr>
            <p:cNvSpPr txBox="1"/>
            <p:nvPr/>
          </p:nvSpPr>
          <p:spPr>
            <a:xfrm>
              <a:off x="129711" y="1319903"/>
              <a:ext cx="4407916" cy="1384995"/>
            </a:xfrm>
            <a:prstGeom prst="rect">
              <a:avLst/>
            </a:prstGeom>
            <a:noFill/>
          </p:spPr>
          <p:txBody>
            <a:bodyPr wrap="square">
              <a:spAutoFit/>
            </a:bodyPr>
            <a:lstStyle/>
            <a:p>
              <a:r>
                <a:rPr lang="en-US" sz="1200" dirty="0">
                  <a:solidFill>
                    <a:srgbClr val="002060"/>
                  </a:solidFill>
                  <a:latin typeface="Neue Haas Grotesk Text Pro" panose="020B0504020202020204" pitchFamily="34" charset="0"/>
                </a:rPr>
                <a:t>Abbreviations are used often in medicine and may be a source of confusion for patients. </a:t>
              </a:r>
            </a:p>
            <a:p>
              <a:endParaRPr lang="en-US" sz="1200" dirty="0">
                <a:solidFill>
                  <a:srgbClr val="002060"/>
                </a:solidFill>
                <a:latin typeface="Neue Haas Grotesk Text Pro" panose="020B0504020202020204" pitchFamily="34" charset="0"/>
              </a:endParaRPr>
            </a:p>
            <a:p>
              <a:r>
                <a:rPr lang="en-US" sz="1200" dirty="0">
                  <a:solidFill>
                    <a:srgbClr val="002060"/>
                  </a:solidFill>
                  <a:latin typeface="Neue Haas Grotesk Text Pro" panose="020B0504020202020204" pitchFamily="34" charset="0"/>
                </a:rPr>
                <a:t>We aimed to determine the general public’s understanding of commonly used medical acronyms.</a:t>
              </a:r>
            </a:p>
          </p:txBody>
        </p:sp>
        <p:sp>
          <p:nvSpPr>
            <p:cNvPr id="22" name="Rectangle: Rounded Corners 21">
              <a:extLst>
                <a:ext uri="{FF2B5EF4-FFF2-40B4-BE49-F238E27FC236}">
                  <a16:creationId xmlns:a16="http://schemas.microsoft.com/office/drawing/2014/main" id="{E83CB313-9679-4945-BBC6-B531D026E32D}"/>
                </a:ext>
              </a:extLst>
            </p:cNvPr>
            <p:cNvSpPr/>
            <p:nvPr/>
          </p:nvSpPr>
          <p:spPr>
            <a:xfrm>
              <a:off x="100584" y="1060845"/>
              <a:ext cx="4407916" cy="164405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103BD4B-0F33-4053-8703-47477B63DBC4}"/>
                </a:ext>
              </a:extLst>
            </p:cNvPr>
            <p:cNvSpPr txBox="1"/>
            <p:nvPr/>
          </p:nvSpPr>
          <p:spPr>
            <a:xfrm>
              <a:off x="256569" y="1128970"/>
              <a:ext cx="4110717"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OBJECTIVE</a:t>
              </a:r>
            </a:p>
          </p:txBody>
        </p:sp>
      </p:grpSp>
      <p:sp>
        <p:nvSpPr>
          <p:cNvPr id="32" name="TextBox 31">
            <a:extLst>
              <a:ext uri="{FF2B5EF4-FFF2-40B4-BE49-F238E27FC236}">
                <a16:creationId xmlns:a16="http://schemas.microsoft.com/office/drawing/2014/main" id="{08FECF9A-8EC0-47A7-8C0F-D2953677B42D}"/>
              </a:ext>
            </a:extLst>
          </p:cNvPr>
          <p:cNvSpPr txBox="1"/>
          <p:nvPr/>
        </p:nvSpPr>
        <p:spPr>
          <a:xfrm>
            <a:off x="2928442" y="1101356"/>
            <a:ext cx="3904157"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METHODS</a:t>
            </a:r>
          </a:p>
        </p:txBody>
      </p:sp>
      <p:sp>
        <p:nvSpPr>
          <p:cNvPr id="36" name="Rectangle: Rounded Corners 35">
            <a:extLst>
              <a:ext uri="{FF2B5EF4-FFF2-40B4-BE49-F238E27FC236}">
                <a16:creationId xmlns:a16="http://schemas.microsoft.com/office/drawing/2014/main" id="{29610E02-973D-4CE5-9356-6BAB02EFA928}"/>
              </a:ext>
            </a:extLst>
          </p:cNvPr>
          <p:cNvSpPr/>
          <p:nvPr/>
        </p:nvSpPr>
        <p:spPr>
          <a:xfrm>
            <a:off x="7028368" y="1004969"/>
            <a:ext cx="5022314" cy="461468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DF8BC05-20A6-412F-AF8F-5C044B730E60}"/>
              </a:ext>
            </a:extLst>
          </p:cNvPr>
          <p:cNvSpPr/>
          <p:nvPr/>
        </p:nvSpPr>
        <p:spPr>
          <a:xfrm>
            <a:off x="7011190" y="5741907"/>
            <a:ext cx="5022314" cy="103961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7DCD770-41FC-4C7B-A84F-5C45402D2A97}"/>
              </a:ext>
            </a:extLst>
          </p:cNvPr>
          <p:cNvSpPr txBox="1"/>
          <p:nvPr/>
        </p:nvSpPr>
        <p:spPr>
          <a:xfrm>
            <a:off x="7166520" y="1101356"/>
            <a:ext cx="4635337"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RESULTS</a:t>
            </a:r>
          </a:p>
        </p:txBody>
      </p:sp>
      <p:pic>
        <p:nvPicPr>
          <p:cNvPr id="14" name="Picture 13">
            <a:extLst>
              <a:ext uri="{FF2B5EF4-FFF2-40B4-BE49-F238E27FC236}">
                <a16:creationId xmlns:a16="http://schemas.microsoft.com/office/drawing/2014/main" id="{AF461B08-2105-4BCF-8111-9589D6658A4E}"/>
              </a:ext>
            </a:extLst>
          </p:cNvPr>
          <p:cNvPicPr>
            <a:picLocks noChangeAspect="1"/>
          </p:cNvPicPr>
          <p:nvPr/>
        </p:nvPicPr>
        <p:blipFill>
          <a:blip r:embed="rId3">
            <a:duotone>
              <a:schemeClr val="accent1">
                <a:shade val="45000"/>
                <a:satMod val="135000"/>
              </a:schemeClr>
              <a:prstClr val="white"/>
            </a:duotone>
          </a:blip>
          <a:stretch>
            <a:fillRect/>
          </a:stretch>
        </p:blipFill>
        <p:spPr>
          <a:xfrm>
            <a:off x="7069102" y="1323596"/>
            <a:ext cx="914479" cy="914479"/>
          </a:xfrm>
          <a:prstGeom prst="rect">
            <a:avLst/>
          </a:prstGeom>
        </p:spPr>
      </p:pic>
      <p:sp>
        <p:nvSpPr>
          <p:cNvPr id="41" name="TextBox 40">
            <a:extLst>
              <a:ext uri="{FF2B5EF4-FFF2-40B4-BE49-F238E27FC236}">
                <a16:creationId xmlns:a16="http://schemas.microsoft.com/office/drawing/2014/main" id="{8764B139-80F2-43EB-B8D2-45145D863664}"/>
              </a:ext>
            </a:extLst>
          </p:cNvPr>
          <p:cNvSpPr txBox="1"/>
          <p:nvPr/>
        </p:nvSpPr>
        <p:spPr>
          <a:xfrm>
            <a:off x="7867334" y="1360912"/>
            <a:ext cx="4277515" cy="861774"/>
          </a:xfrm>
          <a:prstGeom prst="rect">
            <a:avLst/>
          </a:prstGeom>
          <a:noFill/>
        </p:spPr>
        <p:txBody>
          <a:bodyPr wrap="square">
            <a:spAutoFit/>
          </a:bodyPr>
          <a:lstStyle/>
          <a:p>
            <a:r>
              <a:rPr lang="en-US" sz="1400" b="1" dirty="0">
                <a:solidFill>
                  <a:srgbClr val="002060"/>
                </a:solidFill>
              </a:rPr>
              <a:t>204 respondents</a:t>
            </a:r>
          </a:p>
          <a:p>
            <a:r>
              <a:rPr lang="en-US" sz="1200" dirty="0">
                <a:solidFill>
                  <a:srgbClr val="002060"/>
                </a:solidFill>
              </a:rPr>
              <a:t>     55% female </a:t>
            </a:r>
          </a:p>
          <a:p>
            <a:r>
              <a:rPr lang="en-US" sz="1200" dirty="0">
                <a:solidFill>
                  <a:srgbClr val="002060"/>
                </a:solidFill>
              </a:rPr>
              <a:t>     Mean age 43 </a:t>
            </a:r>
          </a:p>
          <a:p>
            <a:r>
              <a:rPr lang="en-US" sz="1200" dirty="0">
                <a:solidFill>
                  <a:srgbClr val="002060"/>
                </a:solidFill>
              </a:rPr>
              <a:t>     67% with bachelor’s degree or higher</a:t>
            </a:r>
          </a:p>
        </p:txBody>
      </p:sp>
      <p:graphicFrame>
        <p:nvGraphicFramePr>
          <p:cNvPr id="16" name="Table 16">
            <a:extLst>
              <a:ext uri="{FF2B5EF4-FFF2-40B4-BE49-F238E27FC236}">
                <a16:creationId xmlns:a16="http://schemas.microsoft.com/office/drawing/2014/main" id="{A5E57427-94C2-4B49-85B1-875AD55EA33D}"/>
              </a:ext>
            </a:extLst>
          </p:cNvPr>
          <p:cNvGraphicFramePr>
            <a:graphicFrameLocks noGrp="1"/>
          </p:cNvGraphicFramePr>
          <p:nvPr/>
        </p:nvGraphicFramePr>
        <p:xfrm>
          <a:off x="7150432" y="2344942"/>
          <a:ext cx="4743829" cy="1828800"/>
        </p:xfrm>
        <a:graphic>
          <a:graphicData uri="http://schemas.openxmlformats.org/drawingml/2006/table">
            <a:tbl>
              <a:tblPr firstRow="1" bandRow="1">
                <a:tableStyleId>{5C22544A-7EE6-4342-B048-85BDC9FD1C3A}</a:tableStyleId>
              </a:tblPr>
              <a:tblGrid>
                <a:gridCol w="854717">
                  <a:extLst>
                    <a:ext uri="{9D8B030D-6E8A-4147-A177-3AD203B41FA5}">
                      <a16:colId xmlns:a16="http://schemas.microsoft.com/office/drawing/2014/main" val="786487253"/>
                    </a:ext>
                  </a:extLst>
                </a:gridCol>
                <a:gridCol w="972278">
                  <a:extLst>
                    <a:ext uri="{9D8B030D-6E8A-4147-A177-3AD203B41FA5}">
                      <a16:colId xmlns:a16="http://schemas.microsoft.com/office/drawing/2014/main" val="2781681701"/>
                    </a:ext>
                  </a:extLst>
                </a:gridCol>
                <a:gridCol w="960714">
                  <a:extLst>
                    <a:ext uri="{9D8B030D-6E8A-4147-A177-3AD203B41FA5}">
                      <a16:colId xmlns:a16="http://schemas.microsoft.com/office/drawing/2014/main" val="1624417762"/>
                    </a:ext>
                  </a:extLst>
                </a:gridCol>
                <a:gridCol w="937549">
                  <a:extLst>
                    <a:ext uri="{9D8B030D-6E8A-4147-A177-3AD203B41FA5}">
                      <a16:colId xmlns:a16="http://schemas.microsoft.com/office/drawing/2014/main" val="3005405513"/>
                    </a:ext>
                  </a:extLst>
                </a:gridCol>
                <a:gridCol w="1018571">
                  <a:extLst>
                    <a:ext uri="{9D8B030D-6E8A-4147-A177-3AD203B41FA5}">
                      <a16:colId xmlns:a16="http://schemas.microsoft.com/office/drawing/2014/main" val="3628199708"/>
                    </a:ext>
                  </a:extLst>
                </a:gridCol>
              </a:tblGrid>
              <a:tr h="242434">
                <a:tc>
                  <a:txBody>
                    <a:bodyPr/>
                    <a:lstStyle/>
                    <a:p>
                      <a:r>
                        <a:rPr lang="en-US" sz="1200" dirty="0">
                          <a:solidFill>
                            <a:schemeClr val="tx1"/>
                          </a:solidFill>
                          <a:latin typeface="Neue Haas Grotesk Text Pro" panose="020B0504020202020204" pitchFamily="34" charset="0"/>
                        </a:rPr>
                        <a:t>Acronym</a:t>
                      </a:r>
                    </a:p>
                  </a:txBody>
                  <a:tcPr/>
                </a:tc>
                <a:tc>
                  <a:txBody>
                    <a:bodyPr/>
                    <a:lstStyle/>
                    <a:p>
                      <a:r>
                        <a:rPr lang="en-US" sz="1200" dirty="0">
                          <a:solidFill>
                            <a:schemeClr val="tx1"/>
                          </a:solidFill>
                          <a:latin typeface="Neue Haas Grotesk Text Pro" panose="020B0504020202020204" pitchFamily="34" charset="0"/>
                        </a:rPr>
                        <a:t> Don’t Know</a:t>
                      </a:r>
                    </a:p>
                  </a:txBody>
                  <a:tcPr>
                    <a:solidFill>
                      <a:schemeClr val="accent2">
                        <a:lumMod val="75000"/>
                      </a:schemeClr>
                    </a:solidFill>
                  </a:tcPr>
                </a:tc>
                <a:tc>
                  <a:txBody>
                    <a:bodyPr/>
                    <a:lstStyle/>
                    <a:p>
                      <a:r>
                        <a:rPr lang="en-US" sz="1200" dirty="0">
                          <a:solidFill>
                            <a:schemeClr val="tx1"/>
                          </a:solidFill>
                          <a:latin typeface="Neue Haas Grotesk Text Pro" panose="020B0504020202020204" pitchFamily="34" charset="0"/>
                        </a:rPr>
                        <a:t>Incorrect</a:t>
                      </a:r>
                    </a:p>
                  </a:txBody>
                  <a:tcPr>
                    <a:solidFill>
                      <a:schemeClr val="accent2">
                        <a:lumMod val="60000"/>
                        <a:lumOff val="40000"/>
                      </a:schemeClr>
                    </a:solidFill>
                  </a:tcPr>
                </a:tc>
                <a:tc>
                  <a:txBody>
                    <a:bodyPr/>
                    <a:lstStyle/>
                    <a:p>
                      <a:r>
                        <a:rPr lang="en-US" sz="1200" dirty="0">
                          <a:solidFill>
                            <a:schemeClr val="tx1"/>
                          </a:solidFill>
                          <a:latin typeface="Neue Haas Grotesk Text Pro" panose="020B0504020202020204" pitchFamily="34" charset="0"/>
                        </a:rPr>
                        <a:t>Partially Correct</a:t>
                      </a:r>
                    </a:p>
                  </a:txBody>
                  <a:tcPr>
                    <a:solidFill>
                      <a:schemeClr val="accent4">
                        <a:lumMod val="60000"/>
                        <a:lumOff val="40000"/>
                      </a:schemeClr>
                    </a:solidFill>
                  </a:tcPr>
                </a:tc>
                <a:tc>
                  <a:txBody>
                    <a:bodyPr/>
                    <a:lstStyle/>
                    <a:p>
                      <a:r>
                        <a:rPr lang="en-US" sz="1200" dirty="0">
                          <a:solidFill>
                            <a:schemeClr val="tx1"/>
                          </a:solidFill>
                          <a:latin typeface="Neue Haas Grotesk Text Pro" panose="020B0504020202020204" pitchFamily="34" charset="0"/>
                        </a:rPr>
                        <a:t>Correct</a:t>
                      </a:r>
                    </a:p>
                  </a:txBody>
                  <a:tcPr>
                    <a:solidFill>
                      <a:schemeClr val="accent6">
                        <a:lumMod val="60000"/>
                        <a:lumOff val="40000"/>
                      </a:schemeClr>
                    </a:solidFill>
                  </a:tcPr>
                </a:tc>
                <a:extLst>
                  <a:ext uri="{0D108BD9-81ED-4DB2-BD59-A6C34878D82A}">
                    <a16:rowId xmlns:a16="http://schemas.microsoft.com/office/drawing/2014/main" val="2445733386"/>
                  </a:ext>
                </a:extLst>
              </a:tr>
              <a:tr h="176394">
                <a:tc>
                  <a:txBody>
                    <a:bodyPr/>
                    <a:lstStyle/>
                    <a:p>
                      <a:r>
                        <a:rPr lang="en-US" sz="1200" dirty="0">
                          <a:latin typeface="Neue Haas Grotesk Text Pro" panose="020B0504020202020204" pitchFamily="34" charset="0"/>
                        </a:rPr>
                        <a:t>ED</a:t>
                      </a:r>
                    </a:p>
                  </a:txBody>
                  <a:tcPr/>
                </a:tc>
                <a:tc>
                  <a:txBody>
                    <a:bodyPr/>
                    <a:lstStyle/>
                    <a:p>
                      <a:r>
                        <a:rPr lang="en-US" sz="1200" dirty="0">
                          <a:latin typeface="Neue Haas Grotesk Text Pro" panose="020B0504020202020204" pitchFamily="34" charset="0"/>
                        </a:rPr>
                        <a:t>43%</a:t>
                      </a:r>
                    </a:p>
                  </a:txBody>
                  <a:tcPr/>
                </a:tc>
                <a:tc>
                  <a:txBody>
                    <a:bodyPr/>
                    <a:lstStyle/>
                    <a:p>
                      <a:r>
                        <a:rPr lang="en-US" sz="1200" dirty="0">
                          <a:latin typeface="Neue Haas Grotesk Text Pro" panose="020B0504020202020204" pitchFamily="34" charset="0"/>
                        </a:rPr>
                        <a:t>25%</a:t>
                      </a:r>
                    </a:p>
                  </a:txBody>
                  <a:tcPr/>
                </a:tc>
                <a:tc>
                  <a:txBody>
                    <a:bodyPr/>
                    <a:lstStyle/>
                    <a:p>
                      <a:r>
                        <a:rPr lang="en-US" sz="1200" dirty="0">
                          <a:latin typeface="Neue Haas Grotesk Text Pro" panose="020B0504020202020204" pitchFamily="34" charset="0"/>
                        </a:rPr>
                        <a:t>0%</a:t>
                      </a:r>
                    </a:p>
                  </a:txBody>
                  <a:tcPr/>
                </a:tc>
                <a:tc>
                  <a:txBody>
                    <a:bodyPr/>
                    <a:lstStyle/>
                    <a:p>
                      <a:r>
                        <a:rPr lang="en-US" sz="1200" dirty="0">
                          <a:latin typeface="Neue Haas Grotesk Text Pro" panose="020B0504020202020204" pitchFamily="34" charset="0"/>
                        </a:rPr>
                        <a:t>32%</a:t>
                      </a:r>
                    </a:p>
                  </a:txBody>
                  <a:tcPr/>
                </a:tc>
                <a:extLst>
                  <a:ext uri="{0D108BD9-81ED-4DB2-BD59-A6C34878D82A}">
                    <a16:rowId xmlns:a16="http://schemas.microsoft.com/office/drawing/2014/main" val="4245452181"/>
                  </a:ext>
                </a:extLst>
              </a:tr>
              <a:tr h="199254">
                <a:tc>
                  <a:txBody>
                    <a:bodyPr/>
                    <a:lstStyle/>
                    <a:p>
                      <a:r>
                        <a:rPr lang="en-US" sz="1200" dirty="0">
                          <a:latin typeface="Neue Haas Grotesk Text Pro" panose="020B0504020202020204" pitchFamily="34" charset="0"/>
                        </a:rPr>
                        <a:t>PCP</a:t>
                      </a:r>
                    </a:p>
                  </a:txBody>
                  <a:tcPr/>
                </a:tc>
                <a:tc>
                  <a:txBody>
                    <a:bodyPr/>
                    <a:lstStyle/>
                    <a:p>
                      <a:r>
                        <a:rPr lang="en-US" sz="1200" dirty="0">
                          <a:latin typeface="Neue Haas Grotesk Text Pro" panose="020B0504020202020204" pitchFamily="34" charset="0"/>
                        </a:rPr>
                        <a:t>61%</a:t>
                      </a:r>
                    </a:p>
                  </a:txBody>
                  <a:tcPr/>
                </a:tc>
                <a:tc>
                  <a:txBody>
                    <a:bodyPr/>
                    <a:lstStyle/>
                    <a:p>
                      <a:r>
                        <a:rPr lang="en-US" sz="1200" dirty="0">
                          <a:latin typeface="Neue Haas Grotesk Text Pro" panose="020B0504020202020204" pitchFamily="34" charset="0"/>
                        </a:rPr>
                        <a:t>21%</a:t>
                      </a:r>
                    </a:p>
                  </a:txBody>
                  <a:tcPr/>
                </a:tc>
                <a:tc>
                  <a:txBody>
                    <a:bodyPr/>
                    <a:lstStyle/>
                    <a:p>
                      <a:r>
                        <a:rPr lang="en-US" sz="1200" dirty="0">
                          <a:latin typeface="Neue Haas Grotesk Text Pro" panose="020B0504020202020204" pitchFamily="34" charset="0"/>
                        </a:rPr>
                        <a:t>0%</a:t>
                      </a:r>
                    </a:p>
                  </a:txBody>
                  <a:tcPr/>
                </a:tc>
                <a:tc>
                  <a:txBody>
                    <a:bodyPr/>
                    <a:lstStyle/>
                    <a:p>
                      <a:r>
                        <a:rPr lang="en-US" sz="1200" dirty="0">
                          <a:latin typeface="Neue Haas Grotesk Text Pro" panose="020B0504020202020204" pitchFamily="34" charset="0"/>
                        </a:rPr>
                        <a:t>18%</a:t>
                      </a:r>
                    </a:p>
                  </a:txBody>
                  <a:tcPr/>
                </a:tc>
                <a:extLst>
                  <a:ext uri="{0D108BD9-81ED-4DB2-BD59-A6C34878D82A}">
                    <a16:rowId xmlns:a16="http://schemas.microsoft.com/office/drawing/2014/main" val="4070167569"/>
                  </a:ext>
                </a:extLst>
              </a:tr>
              <a:tr h="184014">
                <a:tc>
                  <a:txBody>
                    <a:bodyPr/>
                    <a:lstStyle/>
                    <a:p>
                      <a:r>
                        <a:rPr lang="en-US" sz="1200" dirty="0">
                          <a:latin typeface="Neue Haas Grotesk Text Pro" panose="020B0504020202020204" pitchFamily="34" charset="0"/>
                        </a:rPr>
                        <a:t>CBC</a:t>
                      </a:r>
                      <a:endParaRPr lang="en-US" sz="1200" b="1" dirty="0">
                        <a:latin typeface="Neue Haas Grotesk Text Pro" panose="020B0504020202020204" pitchFamily="34" charset="0"/>
                      </a:endParaRPr>
                    </a:p>
                  </a:txBody>
                  <a:tcPr/>
                </a:tc>
                <a:tc>
                  <a:txBody>
                    <a:bodyPr/>
                    <a:lstStyle/>
                    <a:p>
                      <a:r>
                        <a:rPr lang="en-US" sz="1200" dirty="0">
                          <a:latin typeface="Neue Haas Grotesk Text Pro" panose="020B0504020202020204" pitchFamily="34" charset="0"/>
                        </a:rPr>
                        <a:t>62%</a:t>
                      </a:r>
                    </a:p>
                  </a:txBody>
                  <a:tcPr/>
                </a:tc>
                <a:tc>
                  <a:txBody>
                    <a:bodyPr/>
                    <a:lstStyle/>
                    <a:p>
                      <a:r>
                        <a:rPr lang="en-US" sz="1200" dirty="0">
                          <a:latin typeface="Neue Haas Grotesk Text Pro" panose="020B0504020202020204" pitchFamily="34" charset="0"/>
                        </a:rPr>
                        <a:t>19%</a:t>
                      </a:r>
                    </a:p>
                  </a:txBody>
                  <a:tcPr/>
                </a:tc>
                <a:tc>
                  <a:txBody>
                    <a:bodyPr/>
                    <a:lstStyle/>
                    <a:p>
                      <a:r>
                        <a:rPr lang="en-US" sz="1200" dirty="0">
                          <a:latin typeface="Neue Haas Grotesk Text Pro" panose="020B0504020202020204" pitchFamily="34" charset="0"/>
                        </a:rPr>
                        <a:t>4%</a:t>
                      </a:r>
                    </a:p>
                  </a:txBody>
                  <a:tcPr/>
                </a:tc>
                <a:tc>
                  <a:txBody>
                    <a:bodyPr/>
                    <a:lstStyle/>
                    <a:p>
                      <a:r>
                        <a:rPr lang="en-US" sz="1200" dirty="0">
                          <a:latin typeface="Neue Haas Grotesk Text Pro" panose="020B0504020202020204" pitchFamily="34" charset="0"/>
                        </a:rPr>
                        <a:t>14%</a:t>
                      </a:r>
                    </a:p>
                  </a:txBody>
                  <a:tcPr/>
                </a:tc>
                <a:extLst>
                  <a:ext uri="{0D108BD9-81ED-4DB2-BD59-A6C34878D82A}">
                    <a16:rowId xmlns:a16="http://schemas.microsoft.com/office/drawing/2014/main" val="2197281200"/>
                  </a:ext>
                </a:extLst>
              </a:tr>
              <a:tr h="184014">
                <a:tc>
                  <a:txBody>
                    <a:bodyPr/>
                    <a:lstStyle/>
                    <a:p>
                      <a:r>
                        <a:rPr lang="en-US" sz="1200" b="0" dirty="0">
                          <a:latin typeface="Neue Haas Grotesk Text Pro" panose="020B0504020202020204" pitchFamily="34" charset="0"/>
                        </a:rPr>
                        <a:t>NPO</a:t>
                      </a:r>
                    </a:p>
                  </a:txBody>
                  <a:tcPr/>
                </a:tc>
                <a:tc>
                  <a:txBody>
                    <a:bodyPr/>
                    <a:lstStyle/>
                    <a:p>
                      <a:r>
                        <a:rPr lang="en-US" sz="1200" dirty="0">
                          <a:latin typeface="Neue Haas Grotesk Text Pro" panose="020B0504020202020204" pitchFamily="34" charset="0"/>
                        </a:rPr>
                        <a:t>12%</a:t>
                      </a:r>
                    </a:p>
                  </a:txBody>
                  <a:tcPr/>
                </a:tc>
                <a:tc>
                  <a:txBody>
                    <a:bodyPr/>
                    <a:lstStyle/>
                    <a:p>
                      <a:r>
                        <a:rPr lang="en-US" sz="1200" dirty="0">
                          <a:latin typeface="Neue Haas Grotesk Text Pro" panose="020B0504020202020204" pitchFamily="34" charset="0"/>
                        </a:rPr>
                        <a:t>73%</a:t>
                      </a:r>
                    </a:p>
                  </a:txBody>
                  <a:tcPr/>
                </a:tc>
                <a:tc>
                  <a:txBody>
                    <a:bodyPr/>
                    <a:lstStyle/>
                    <a:p>
                      <a:r>
                        <a:rPr lang="en-US" sz="1200" dirty="0">
                          <a:latin typeface="Neue Haas Grotesk Text Pro" panose="020B0504020202020204" pitchFamily="34" charset="0"/>
                        </a:rPr>
                        <a:t>3%</a:t>
                      </a:r>
                    </a:p>
                  </a:txBody>
                  <a:tcPr/>
                </a:tc>
                <a:tc>
                  <a:txBody>
                    <a:bodyPr/>
                    <a:lstStyle/>
                    <a:p>
                      <a:r>
                        <a:rPr lang="en-US" sz="1200" dirty="0">
                          <a:latin typeface="Neue Haas Grotesk Text Pro" panose="020B0504020202020204" pitchFamily="34" charset="0"/>
                        </a:rPr>
                        <a:t>13%</a:t>
                      </a:r>
                    </a:p>
                  </a:txBody>
                  <a:tcPr/>
                </a:tc>
                <a:extLst>
                  <a:ext uri="{0D108BD9-81ED-4DB2-BD59-A6C34878D82A}">
                    <a16:rowId xmlns:a16="http://schemas.microsoft.com/office/drawing/2014/main" val="1629779734"/>
                  </a:ext>
                </a:extLst>
              </a:tr>
              <a:tr h="184014">
                <a:tc>
                  <a:txBody>
                    <a:bodyPr/>
                    <a:lstStyle/>
                    <a:p>
                      <a:r>
                        <a:rPr lang="en-US" sz="1200" b="0" dirty="0">
                          <a:latin typeface="Neue Haas Grotesk Text Pro" panose="020B0504020202020204" pitchFamily="34" charset="0"/>
                        </a:rPr>
                        <a:t>PRN</a:t>
                      </a:r>
                      <a:endParaRPr lang="en-US" sz="1200" b="1" dirty="0">
                        <a:latin typeface="Neue Haas Grotesk Text Pro" panose="020B0504020202020204" pitchFamily="34" charset="0"/>
                      </a:endParaRPr>
                    </a:p>
                  </a:txBody>
                  <a:tcPr/>
                </a:tc>
                <a:tc>
                  <a:txBody>
                    <a:bodyPr/>
                    <a:lstStyle/>
                    <a:p>
                      <a:r>
                        <a:rPr lang="en-US" sz="1200" dirty="0">
                          <a:latin typeface="Neue Haas Grotesk Text Pro" panose="020B0504020202020204" pitchFamily="34" charset="0"/>
                        </a:rPr>
                        <a:t>65%</a:t>
                      </a:r>
                    </a:p>
                  </a:txBody>
                  <a:tcPr/>
                </a:tc>
                <a:tc>
                  <a:txBody>
                    <a:bodyPr/>
                    <a:lstStyle/>
                    <a:p>
                      <a:r>
                        <a:rPr lang="en-US" sz="1200" dirty="0">
                          <a:latin typeface="Neue Haas Grotesk Text Pro" panose="020B0504020202020204" pitchFamily="34" charset="0"/>
                        </a:rPr>
                        <a:t>22%</a:t>
                      </a:r>
                    </a:p>
                  </a:txBody>
                  <a:tcPr/>
                </a:tc>
                <a:tc>
                  <a:txBody>
                    <a:bodyPr/>
                    <a:lstStyle/>
                    <a:p>
                      <a:r>
                        <a:rPr lang="en-US" sz="1200" dirty="0">
                          <a:latin typeface="Neue Haas Grotesk Text Pro" panose="020B0504020202020204" pitchFamily="34" charset="0"/>
                        </a:rPr>
                        <a:t>0%</a:t>
                      </a:r>
                    </a:p>
                  </a:txBody>
                  <a:tcPr/>
                </a:tc>
                <a:tc>
                  <a:txBody>
                    <a:bodyPr/>
                    <a:lstStyle/>
                    <a:p>
                      <a:r>
                        <a:rPr lang="en-US" sz="1200" dirty="0">
                          <a:latin typeface="Neue Haas Grotesk Text Pro" panose="020B0504020202020204" pitchFamily="34" charset="0"/>
                        </a:rPr>
                        <a:t>13%</a:t>
                      </a:r>
                    </a:p>
                  </a:txBody>
                  <a:tcPr/>
                </a:tc>
                <a:extLst>
                  <a:ext uri="{0D108BD9-81ED-4DB2-BD59-A6C34878D82A}">
                    <a16:rowId xmlns:a16="http://schemas.microsoft.com/office/drawing/2014/main" val="1897057707"/>
                  </a:ext>
                </a:extLst>
              </a:tr>
            </a:tbl>
          </a:graphicData>
        </a:graphic>
      </p:graphicFrame>
      <p:sp>
        <p:nvSpPr>
          <p:cNvPr id="43" name="TextBox 42">
            <a:extLst>
              <a:ext uri="{FF2B5EF4-FFF2-40B4-BE49-F238E27FC236}">
                <a16:creationId xmlns:a16="http://schemas.microsoft.com/office/drawing/2014/main" id="{F123B4F8-46F2-4F59-8506-D03E63C873F4}"/>
              </a:ext>
            </a:extLst>
          </p:cNvPr>
          <p:cNvSpPr txBox="1"/>
          <p:nvPr/>
        </p:nvSpPr>
        <p:spPr>
          <a:xfrm>
            <a:off x="7069102" y="4279929"/>
            <a:ext cx="4866984" cy="2092881"/>
          </a:xfrm>
          <a:prstGeom prst="rect">
            <a:avLst/>
          </a:prstGeom>
          <a:noFill/>
        </p:spPr>
        <p:txBody>
          <a:bodyPr wrap="square">
            <a:spAutoFit/>
          </a:bodyPr>
          <a:lstStyle/>
          <a:p>
            <a:pPr rtl="0">
              <a:spcBef>
                <a:spcPts val="0"/>
              </a:spcBef>
              <a:spcAft>
                <a:spcPts val="800"/>
              </a:spcAft>
            </a:pPr>
            <a:r>
              <a:rPr lang="en-US" sz="1100" dirty="0">
                <a:solidFill>
                  <a:srgbClr val="002060"/>
                </a:solidFill>
                <a:latin typeface="Arial" panose="020B0604020202020204" pitchFamily="34" charset="0"/>
              </a:rPr>
              <a:t>Two demographic variables were associated with statistically significant differences in understanding:</a:t>
            </a:r>
          </a:p>
          <a:p>
            <a:pPr lvl="1">
              <a:spcAft>
                <a:spcPts val="800"/>
              </a:spcAft>
            </a:pPr>
            <a:r>
              <a:rPr lang="en-US" sz="1100" dirty="0">
                <a:solidFill>
                  <a:srgbClr val="002060"/>
                </a:solidFill>
                <a:latin typeface="Arial" panose="020B0604020202020204" pitchFamily="34" charset="0"/>
              </a:rPr>
              <a:t>Women were more likely to understand NPO than men (17.7% correct vs. 6.6%) [</a:t>
            </a:r>
            <a:r>
              <a:rPr lang="en-US" sz="1100" dirty="0" err="1">
                <a:solidFill>
                  <a:srgbClr val="002060"/>
                </a:solidFill>
                <a:latin typeface="Arial" panose="020B0604020202020204" pitchFamily="34" charset="0"/>
              </a:rPr>
              <a:t>aOR</a:t>
            </a:r>
            <a:r>
              <a:rPr lang="en-US" sz="1100" dirty="0">
                <a:solidFill>
                  <a:srgbClr val="002060"/>
                </a:solidFill>
                <a:latin typeface="Arial" panose="020B0604020202020204" pitchFamily="34" charset="0"/>
              </a:rPr>
              <a:t> (95% CI) = 3.11 (1.18-8.21); p = 0.02]</a:t>
            </a:r>
          </a:p>
          <a:p>
            <a:pPr lvl="1">
              <a:spcAft>
                <a:spcPts val="800"/>
              </a:spcAft>
            </a:pPr>
            <a:r>
              <a:rPr lang="en-US" sz="1100" dirty="0">
                <a:solidFill>
                  <a:srgbClr val="002060"/>
                </a:solidFill>
                <a:latin typeface="Arial" panose="020B0604020202020204" pitchFamily="34" charset="0"/>
              </a:rPr>
              <a:t>Older respondents were increasingly more likely to understand PRN [</a:t>
            </a:r>
            <a:r>
              <a:rPr lang="en-US" sz="1100" dirty="0" err="1">
                <a:solidFill>
                  <a:srgbClr val="002060"/>
                </a:solidFill>
                <a:latin typeface="Arial" panose="020B0604020202020204" pitchFamily="34" charset="0"/>
              </a:rPr>
              <a:t>aOR</a:t>
            </a:r>
            <a:r>
              <a:rPr lang="en-US" sz="1100" dirty="0">
                <a:solidFill>
                  <a:srgbClr val="002060"/>
                </a:solidFill>
                <a:latin typeface="Arial" panose="020B0604020202020204" pitchFamily="34" charset="0"/>
              </a:rPr>
              <a:t> (95% CI) = 1.03 (1.00-1.05), p=0.04)</a:t>
            </a:r>
          </a:p>
          <a:p>
            <a:endParaRPr lang="en-US" sz="1100" dirty="0">
              <a:solidFill>
                <a:srgbClr val="002060"/>
              </a:solidFill>
              <a:latin typeface="Arial" panose="020B0604020202020204" pitchFamily="34" charset="0"/>
            </a:endParaRPr>
          </a:p>
          <a:p>
            <a:endParaRPr lang="en-US" sz="1100" dirty="0">
              <a:solidFill>
                <a:srgbClr val="002060"/>
              </a:solidFill>
              <a:latin typeface="Arial" panose="020B0604020202020204" pitchFamily="34" charset="0"/>
            </a:endParaRPr>
          </a:p>
          <a:p>
            <a:endParaRPr lang="en-US" sz="1100" dirty="0">
              <a:solidFill>
                <a:srgbClr val="002060"/>
              </a:solidFill>
            </a:endParaRPr>
          </a:p>
          <a:p>
            <a:endParaRPr lang="en-US" sz="1100" dirty="0">
              <a:solidFill>
                <a:srgbClr val="002060"/>
              </a:solidFill>
            </a:endParaRPr>
          </a:p>
        </p:txBody>
      </p:sp>
      <p:sp>
        <p:nvSpPr>
          <p:cNvPr id="46" name="TextBox 45">
            <a:extLst>
              <a:ext uri="{FF2B5EF4-FFF2-40B4-BE49-F238E27FC236}">
                <a16:creationId xmlns:a16="http://schemas.microsoft.com/office/drawing/2014/main" id="{0AEB55A8-C826-43A5-B1C6-1C028C792C18}"/>
              </a:ext>
            </a:extLst>
          </p:cNvPr>
          <p:cNvSpPr txBox="1"/>
          <p:nvPr/>
        </p:nvSpPr>
        <p:spPr>
          <a:xfrm>
            <a:off x="7051518" y="5984763"/>
            <a:ext cx="4964401" cy="830997"/>
          </a:xfrm>
          <a:prstGeom prst="rect">
            <a:avLst/>
          </a:prstGeom>
          <a:noFill/>
        </p:spPr>
        <p:txBody>
          <a:bodyPr wrap="square">
            <a:spAutoFit/>
          </a:bodyPr>
          <a:lstStyle/>
          <a:p>
            <a:r>
              <a:rPr lang="en-US" sz="1200" dirty="0">
                <a:solidFill>
                  <a:srgbClr val="002060"/>
                </a:solidFill>
              </a:rPr>
              <a:t>Medical acronyms are a predictable source of confusion. Less than one in five people accurately understood the acronyms ED, PCP, PRN, CBC, or NPO. </a:t>
            </a:r>
          </a:p>
          <a:p>
            <a:r>
              <a:rPr lang="en-US" sz="1200" dirty="0">
                <a:solidFill>
                  <a:srgbClr val="002060"/>
                </a:solidFill>
              </a:rPr>
              <a:t>As we work to improve our communication with patients, we should pay specific attention to our use of acronyms and abbreviations. </a:t>
            </a:r>
          </a:p>
        </p:txBody>
      </p:sp>
      <p:sp>
        <p:nvSpPr>
          <p:cNvPr id="47" name="TextBox 46">
            <a:extLst>
              <a:ext uri="{FF2B5EF4-FFF2-40B4-BE49-F238E27FC236}">
                <a16:creationId xmlns:a16="http://schemas.microsoft.com/office/drawing/2014/main" id="{84EFAF47-6A5F-4B70-9DF4-41AA818771AB}"/>
              </a:ext>
            </a:extLst>
          </p:cNvPr>
          <p:cNvSpPr txBox="1"/>
          <p:nvPr/>
        </p:nvSpPr>
        <p:spPr>
          <a:xfrm>
            <a:off x="7080677" y="5762207"/>
            <a:ext cx="4964401"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CONCLUSION</a:t>
            </a:r>
          </a:p>
        </p:txBody>
      </p:sp>
      <p:grpSp>
        <p:nvGrpSpPr>
          <p:cNvPr id="7" name="Group 6">
            <a:extLst>
              <a:ext uri="{FF2B5EF4-FFF2-40B4-BE49-F238E27FC236}">
                <a16:creationId xmlns:a16="http://schemas.microsoft.com/office/drawing/2014/main" id="{CCC2E151-F0EC-424F-BB4F-731C40BF28DE}"/>
              </a:ext>
            </a:extLst>
          </p:cNvPr>
          <p:cNvGrpSpPr/>
          <p:nvPr/>
        </p:nvGrpSpPr>
        <p:grpSpPr>
          <a:xfrm>
            <a:off x="0" y="2739820"/>
            <a:ext cx="2928442" cy="4118180"/>
            <a:chOff x="0" y="2739820"/>
            <a:chExt cx="2928442" cy="4118180"/>
          </a:xfrm>
        </p:grpSpPr>
        <p:pic>
          <p:nvPicPr>
            <p:cNvPr id="1030" name="Picture 6" descr="Hand Holding Apple Iphone X Stock Photo - Download Image Now - iStock">
              <a:extLst>
                <a:ext uri="{FF2B5EF4-FFF2-40B4-BE49-F238E27FC236}">
                  <a16:creationId xmlns:a16="http://schemas.microsoft.com/office/drawing/2014/main" id="{F35414C6-C988-42DD-85CC-60015067EE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524" b="25638"/>
            <a:stretch/>
          </p:blipFill>
          <p:spPr bwMode="auto">
            <a:xfrm flipH="1">
              <a:off x="0" y="2739820"/>
              <a:ext cx="2928442" cy="41181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10;&#10;Description automatically generated">
              <a:extLst>
                <a:ext uri="{FF2B5EF4-FFF2-40B4-BE49-F238E27FC236}">
                  <a16:creationId xmlns:a16="http://schemas.microsoft.com/office/drawing/2014/main" id="{DCF314AC-3494-4BB6-82A0-EB956F99FD35}"/>
                </a:ext>
              </a:extLst>
            </p:cNvPr>
            <p:cNvPicPr>
              <a:picLocks noChangeAspect="1"/>
            </p:cNvPicPr>
            <p:nvPr/>
          </p:nvPicPr>
          <p:blipFill>
            <a:blip r:embed="rId5"/>
            <a:stretch>
              <a:fillRect/>
            </a:stretch>
          </p:blipFill>
          <p:spPr>
            <a:xfrm>
              <a:off x="836025" y="3027539"/>
              <a:ext cx="1299863" cy="2565548"/>
            </a:xfrm>
            <a:prstGeom prst="rect">
              <a:avLst/>
            </a:prstGeom>
          </p:spPr>
        </p:pic>
      </p:grpSp>
      <p:sp>
        <p:nvSpPr>
          <p:cNvPr id="33" name="Rectangle: Rounded Corners 32">
            <a:extLst>
              <a:ext uri="{FF2B5EF4-FFF2-40B4-BE49-F238E27FC236}">
                <a16:creationId xmlns:a16="http://schemas.microsoft.com/office/drawing/2014/main" id="{148E9750-8994-451A-A77C-735A1A4E27AF}"/>
              </a:ext>
            </a:extLst>
          </p:cNvPr>
          <p:cNvSpPr/>
          <p:nvPr/>
        </p:nvSpPr>
        <p:spPr>
          <a:xfrm>
            <a:off x="2896533" y="1042795"/>
            <a:ext cx="4037667" cy="573873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A65D94D-E9EF-4C03-BCE8-B464366A631C}"/>
              </a:ext>
            </a:extLst>
          </p:cNvPr>
          <p:cNvSpPr/>
          <p:nvPr/>
        </p:nvSpPr>
        <p:spPr>
          <a:xfrm rot="5400000">
            <a:off x="3083892" y="1428145"/>
            <a:ext cx="1192534" cy="1233630"/>
          </a:xfrm>
          <a:prstGeom prst="ellipse">
            <a:avLst/>
          </a:prstGeom>
          <a:blipFill>
            <a:blip r:embed="rId6">
              <a:extLst>
                <a:ext uri="{28A0092B-C50C-407E-A947-70E740481C1C}">
                  <a14:useLocalDpi xmlns:a14="http://schemas.microsoft.com/office/drawing/2010/main" val="0"/>
                </a:ext>
              </a:extLst>
            </a:blip>
            <a:srcRect/>
            <a:stretch>
              <a:fillRect l="-17000" r="-17000"/>
            </a:stretch>
          </a:blipFill>
          <a:ln>
            <a:solidFill>
              <a:srgbClr val="00206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a:extLst>
              <a:ext uri="{FF2B5EF4-FFF2-40B4-BE49-F238E27FC236}">
                <a16:creationId xmlns:a16="http://schemas.microsoft.com/office/drawing/2014/main" id="{289992C7-D382-49AB-9C0C-830981D64F7F}"/>
              </a:ext>
            </a:extLst>
          </p:cNvPr>
          <p:cNvSpPr txBox="1"/>
          <p:nvPr/>
        </p:nvSpPr>
        <p:spPr>
          <a:xfrm>
            <a:off x="4337708" y="1513978"/>
            <a:ext cx="2350917" cy="1015663"/>
          </a:xfrm>
          <a:prstGeom prst="rect">
            <a:avLst/>
          </a:prstGeom>
          <a:noFill/>
        </p:spPr>
        <p:txBody>
          <a:bodyPr wrap="square">
            <a:spAutoFit/>
          </a:bodyPr>
          <a:lstStyle/>
          <a:p>
            <a:pPr lvl="0" algn="l"/>
            <a:r>
              <a:rPr lang="en-US" sz="1200" dirty="0">
                <a:solidFill>
                  <a:srgbClr val="002060"/>
                </a:solidFill>
                <a:latin typeface="Neue Haas Grotesk Text Pro" panose="020B0504020202020204" pitchFamily="34" charset="0"/>
              </a:rPr>
              <a:t>We surveyed adults without medical training at the 2022 Minnesota State Fair via a voluntary, anonymous, iPad-based free-text survey. </a:t>
            </a:r>
          </a:p>
        </p:txBody>
      </p:sp>
      <p:sp>
        <p:nvSpPr>
          <p:cNvPr id="35" name="TextBox 34">
            <a:extLst>
              <a:ext uri="{FF2B5EF4-FFF2-40B4-BE49-F238E27FC236}">
                <a16:creationId xmlns:a16="http://schemas.microsoft.com/office/drawing/2014/main" id="{556578C1-3853-4D78-AC47-914A75A80A7F}"/>
              </a:ext>
            </a:extLst>
          </p:cNvPr>
          <p:cNvSpPr txBox="1"/>
          <p:nvPr/>
        </p:nvSpPr>
        <p:spPr>
          <a:xfrm>
            <a:off x="3063344" y="2786120"/>
            <a:ext cx="3769255" cy="2215991"/>
          </a:xfrm>
          <a:prstGeom prst="rect">
            <a:avLst/>
          </a:prstGeom>
          <a:noFill/>
        </p:spPr>
        <p:txBody>
          <a:bodyPr wrap="square">
            <a:spAutoFit/>
          </a:bodyPr>
          <a:lstStyle/>
          <a:p>
            <a:pPr lvl="0" algn="l"/>
            <a:r>
              <a:rPr lang="en-US" sz="1400" dirty="0">
                <a:solidFill>
                  <a:schemeClr val="bg1"/>
                </a:solidFill>
                <a:latin typeface="Neue Haas Grotesk Text Pro" panose="020B0504020202020204" pitchFamily="34" charset="0"/>
              </a:rPr>
              <a:t>Participants were asked to imagine they were in their doctor’s office, and heard each of the following statements:</a:t>
            </a:r>
            <a:br>
              <a:rPr lang="en-US" sz="1400" dirty="0">
                <a:solidFill>
                  <a:schemeClr val="bg1"/>
                </a:solidFill>
                <a:latin typeface="Neue Haas Grotesk Text Pro" panose="020B0504020202020204" pitchFamily="34" charset="0"/>
              </a:rPr>
            </a:br>
            <a:endParaRPr lang="en-US" sz="1400" dirty="0">
              <a:solidFill>
                <a:schemeClr val="bg1"/>
              </a:solidFill>
              <a:latin typeface="Neue Haas Grotesk Text Pro" panose="020B0504020202020204" pitchFamily="34" charset="0"/>
            </a:endParaRPr>
          </a:p>
          <a:p>
            <a:pPr lvl="1"/>
            <a:r>
              <a:rPr lang="en-US" sz="1400" dirty="0">
                <a:solidFill>
                  <a:schemeClr val="bg1"/>
                </a:solidFill>
                <a:latin typeface="Neue Haas Grotesk Text Pro" panose="020B0504020202020204" pitchFamily="34" charset="0"/>
              </a:rPr>
              <a:t>Did you go to the ED?</a:t>
            </a:r>
            <a:br>
              <a:rPr lang="en-US" sz="1400" dirty="0">
                <a:solidFill>
                  <a:schemeClr val="bg1"/>
                </a:solidFill>
                <a:latin typeface="Neue Haas Grotesk Text Pro" panose="020B0504020202020204" pitchFamily="34" charset="0"/>
              </a:rPr>
            </a:br>
            <a:r>
              <a:rPr lang="en-US" sz="1400" dirty="0">
                <a:solidFill>
                  <a:schemeClr val="bg1"/>
                </a:solidFill>
                <a:latin typeface="Neue Haas Grotesk Text Pro" panose="020B0504020202020204" pitchFamily="34" charset="0"/>
              </a:rPr>
              <a:t>Do you have a PCP?</a:t>
            </a:r>
            <a:br>
              <a:rPr lang="en-US" sz="1400" dirty="0">
                <a:solidFill>
                  <a:schemeClr val="bg1"/>
                </a:solidFill>
                <a:latin typeface="Neue Haas Grotesk Text Pro" panose="020B0504020202020204" pitchFamily="34" charset="0"/>
              </a:rPr>
            </a:br>
            <a:r>
              <a:rPr lang="en-US" sz="1400" dirty="0">
                <a:solidFill>
                  <a:schemeClr val="bg1"/>
                </a:solidFill>
                <a:latin typeface="Neue Haas Grotesk Text Pro" panose="020B0504020202020204" pitchFamily="34" charset="0"/>
              </a:rPr>
              <a:t>We will need to get a CBC?</a:t>
            </a:r>
            <a:br>
              <a:rPr lang="en-US" sz="1400" dirty="0">
                <a:solidFill>
                  <a:schemeClr val="bg1"/>
                </a:solidFill>
                <a:latin typeface="Neue Haas Grotesk Text Pro" panose="020B0504020202020204" pitchFamily="34" charset="0"/>
              </a:rPr>
            </a:br>
            <a:r>
              <a:rPr lang="en-US" sz="1400" dirty="0">
                <a:solidFill>
                  <a:schemeClr val="bg1"/>
                </a:solidFill>
                <a:latin typeface="Neue Haas Grotesk Text Pro" panose="020B0504020202020204" pitchFamily="34" charset="0"/>
              </a:rPr>
              <a:t>You will need to be NPO.</a:t>
            </a:r>
            <a:br>
              <a:rPr lang="en-US" sz="1400" dirty="0">
                <a:solidFill>
                  <a:schemeClr val="bg1"/>
                </a:solidFill>
                <a:latin typeface="Neue Haas Grotesk Text Pro" panose="020B0504020202020204" pitchFamily="34" charset="0"/>
              </a:rPr>
            </a:br>
            <a:r>
              <a:rPr lang="en-US" sz="1400" dirty="0">
                <a:solidFill>
                  <a:schemeClr val="bg1"/>
                </a:solidFill>
                <a:latin typeface="Neue Haas Grotesk Text Pro" panose="020B0504020202020204" pitchFamily="34" charset="0"/>
              </a:rPr>
              <a:t>We will make that PRN.</a:t>
            </a:r>
          </a:p>
          <a:p>
            <a:endParaRPr lang="en-US" sz="1200" dirty="0">
              <a:solidFill>
                <a:srgbClr val="002060"/>
              </a:solidFill>
              <a:latin typeface="Neue Haas Grotesk Text Pro" panose="020B0504020202020204" pitchFamily="34" charset="0"/>
            </a:endParaRPr>
          </a:p>
        </p:txBody>
      </p:sp>
      <p:sp>
        <p:nvSpPr>
          <p:cNvPr id="39" name="Oval 38">
            <a:extLst>
              <a:ext uri="{FF2B5EF4-FFF2-40B4-BE49-F238E27FC236}">
                <a16:creationId xmlns:a16="http://schemas.microsoft.com/office/drawing/2014/main" id="{57C4FAEE-3A4F-4F77-967B-5A1D3A4CB050}"/>
              </a:ext>
            </a:extLst>
          </p:cNvPr>
          <p:cNvSpPr/>
          <p:nvPr/>
        </p:nvSpPr>
        <p:spPr>
          <a:xfrm>
            <a:off x="5600190" y="5396167"/>
            <a:ext cx="1209905" cy="1209905"/>
          </a:xfrm>
          <a:prstGeom prst="ellipse">
            <a:avLst/>
          </a:prstGeom>
          <a:blipFill rotWithShape="1">
            <a:blip r:embed="rId7">
              <a:extLst>
                <a:ext uri="{28A0092B-C50C-407E-A947-70E740481C1C}">
                  <a14:useLocalDpi xmlns:a14="http://schemas.microsoft.com/office/drawing/2010/main" val="0"/>
                </a:ext>
              </a:extLst>
            </a:blip>
            <a:srcRect/>
            <a:stretch>
              <a:fillRect l="-25000" r="-25000"/>
            </a:stretch>
          </a:blipFill>
          <a:ln>
            <a:solidFill>
              <a:srgbClr val="002060"/>
            </a:solidFill>
          </a:ln>
        </p:spPr>
        <p:style>
          <a:lnRef idx="2">
            <a:schemeClr val="lt1">
              <a:hueOff val="0"/>
              <a:satOff val="0"/>
              <a:lumOff val="0"/>
              <a:alphaOff val="0"/>
            </a:schemeClr>
          </a:lnRef>
          <a:fillRef idx="1">
            <a:scrgbClr r="0" g="0" b="0"/>
          </a:fillRef>
          <a:effectRef idx="0">
            <a:schemeClr val="accent1">
              <a:tint val="50000"/>
              <a:hueOff val="-12975"/>
              <a:satOff val="622"/>
              <a:lumOff val="-2118"/>
              <a:alphaOff val="0"/>
            </a:schemeClr>
          </a:effectRef>
          <a:fontRef idx="minor">
            <a:schemeClr val="lt1">
              <a:hueOff val="0"/>
              <a:satOff val="0"/>
              <a:lumOff val="0"/>
              <a:alphaOff val="0"/>
            </a:schemeClr>
          </a:fontRef>
        </p:style>
      </p:sp>
      <p:sp>
        <p:nvSpPr>
          <p:cNvPr id="49" name="TextBox 48">
            <a:extLst>
              <a:ext uri="{FF2B5EF4-FFF2-40B4-BE49-F238E27FC236}">
                <a16:creationId xmlns:a16="http://schemas.microsoft.com/office/drawing/2014/main" id="{CF7907BC-E39D-4C83-8830-AF797541A0A1}"/>
              </a:ext>
            </a:extLst>
          </p:cNvPr>
          <p:cNvSpPr txBox="1"/>
          <p:nvPr/>
        </p:nvSpPr>
        <p:spPr>
          <a:xfrm>
            <a:off x="3063344" y="5275590"/>
            <a:ext cx="2610972" cy="1384995"/>
          </a:xfrm>
          <a:prstGeom prst="rect">
            <a:avLst/>
          </a:prstGeom>
          <a:noFill/>
        </p:spPr>
        <p:txBody>
          <a:bodyPr wrap="square">
            <a:spAutoFit/>
          </a:bodyPr>
          <a:lstStyle/>
          <a:p>
            <a:r>
              <a:rPr lang="en-US" sz="1200" dirty="0">
                <a:solidFill>
                  <a:srgbClr val="002060"/>
                </a:solidFill>
                <a:latin typeface="Neue Haas Grotesk Text Pro" panose="020B0504020202020204" pitchFamily="34" charset="0"/>
              </a:rPr>
              <a:t>Two researches scored responses for degree of understanding (correct, partially correct, incorrect, don’t know). Participants did not need to know what the letters actually stood for to be scored as correct. </a:t>
            </a:r>
            <a:endParaRPr lang="en-US" sz="1200" dirty="0"/>
          </a:p>
        </p:txBody>
      </p:sp>
      <p:sp>
        <p:nvSpPr>
          <p:cNvPr id="50" name="TextBox 49">
            <a:extLst>
              <a:ext uri="{FF2B5EF4-FFF2-40B4-BE49-F238E27FC236}">
                <a16:creationId xmlns:a16="http://schemas.microsoft.com/office/drawing/2014/main" id="{81E3BFE0-E176-49A0-811E-4F77E4661DBD}"/>
              </a:ext>
            </a:extLst>
          </p:cNvPr>
          <p:cNvSpPr txBox="1"/>
          <p:nvPr/>
        </p:nvSpPr>
        <p:spPr>
          <a:xfrm>
            <a:off x="3063344" y="4855982"/>
            <a:ext cx="3777844" cy="461665"/>
          </a:xfrm>
          <a:prstGeom prst="rect">
            <a:avLst/>
          </a:prstGeom>
          <a:noFill/>
        </p:spPr>
        <p:txBody>
          <a:bodyPr wrap="square">
            <a:spAutoFit/>
          </a:bodyPr>
          <a:lstStyle/>
          <a:p>
            <a:r>
              <a:rPr lang="en-US" sz="1200" dirty="0">
                <a:solidFill>
                  <a:srgbClr val="002060"/>
                </a:solidFill>
                <a:latin typeface="Neue Haas Grotesk Text Pro" panose="020B0504020202020204" pitchFamily="34" charset="0"/>
              </a:rPr>
              <a:t>After each statement, they were asked to write out what they believed the abbreviation meant. </a:t>
            </a:r>
          </a:p>
        </p:txBody>
      </p:sp>
      <p:pic>
        <p:nvPicPr>
          <p:cNvPr id="25" name="Picture 24">
            <a:extLst>
              <a:ext uri="{FF2B5EF4-FFF2-40B4-BE49-F238E27FC236}">
                <a16:creationId xmlns:a16="http://schemas.microsoft.com/office/drawing/2014/main" id="{3527F0D9-9234-4CEB-96D8-665E6A48E8AD}"/>
              </a:ext>
            </a:extLst>
          </p:cNvPr>
          <p:cNvPicPr>
            <a:picLocks noChangeAspect="1"/>
          </p:cNvPicPr>
          <p:nvPr/>
        </p:nvPicPr>
        <p:blipFill>
          <a:blip r:embed="rId8"/>
          <a:stretch>
            <a:fillRect/>
          </a:stretch>
        </p:blipFill>
        <p:spPr>
          <a:xfrm>
            <a:off x="10006091" y="185187"/>
            <a:ext cx="1838902" cy="686457"/>
          </a:xfrm>
          <a:prstGeom prst="rect">
            <a:avLst/>
          </a:prstGeom>
        </p:spPr>
      </p:pic>
    </p:spTree>
    <p:extLst>
      <p:ext uri="{BB962C8B-B14F-4D97-AF65-F5344CB8AC3E}">
        <p14:creationId xmlns:p14="http://schemas.microsoft.com/office/powerpoint/2010/main" val="226305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hesalesblog.com/wp-content/uploads/2012/10/Screen-Shot-2012-10-22-at-9.00.06-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5348" y="956864"/>
            <a:ext cx="3024809" cy="2492905"/>
          </a:xfrm>
          <a:prstGeom prst="rect">
            <a:avLst/>
          </a:prstGeom>
          <a:noFill/>
        </p:spPr>
        <p:txBody>
          <a:bodyPr wrap="square" lIns="91354" tIns="45678" rIns="91354" bIns="45678" rtlCol="0">
            <a:spAutoFit/>
          </a:bodyPr>
          <a:lstStyle/>
          <a:p>
            <a:r>
              <a:rPr lang="en-US" sz="2600" b="1" u="sng" dirty="0">
                <a:latin typeface="Neue Haas Grotesk Text Pro" panose="020B0504020202020204" pitchFamily="34" charset="0"/>
              </a:rPr>
              <a:t>CONCEPT TWO:</a:t>
            </a:r>
            <a:br>
              <a:rPr lang="en-US" sz="2600" b="1" u="sng" dirty="0">
                <a:latin typeface="Neue Haas Grotesk Text Pro" panose="020B0504020202020204" pitchFamily="34" charset="0"/>
              </a:rPr>
            </a:br>
            <a:br>
              <a:rPr lang="en-US" sz="2600" b="1" dirty="0">
                <a:latin typeface="Neue Haas Grotesk Text Pro" panose="020B0504020202020204" pitchFamily="34" charset="0"/>
              </a:rPr>
            </a:br>
            <a:r>
              <a:rPr lang="en-US" sz="2600" b="1" dirty="0">
                <a:latin typeface="Neue Haas Grotesk Text Pro" panose="020B0504020202020204" pitchFamily="34" charset="0"/>
              </a:rPr>
              <a:t>A poster should tell a simple story (why, how, what, what next)</a:t>
            </a:r>
          </a:p>
        </p:txBody>
      </p:sp>
      <p:sp>
        <p:nvSpPr>
          <p:cNvPr id="4" name="Title 1"/>
          <p:cNvSpPr txBox="1">
            <a:spLocks/>
          </p:cNvSpPr>
          <p:nvPr/>
        </p:nvSpPr>
        <p:spPr>
          <a:xfrm>
            <a:off x="7881731" y="231304"/>
            <a:ext cx="3521765" cy="1143000"/>
          </a:xfrm>
          <a:prstGeom prst="rect">
            <a:avLst/>
          </a:prstGeom>
        </p:spPr>
        <p:txBody>
          <a:bodyPr/>
          <a:lstStyle>
            <a:lvl1pPr algn="ctr" defTabSz="913519" rtl="0" eaLnBrk="1" latinLnBrk="0" hangingPunct="1">
              <a:spcBef>
                <a:spcPct val="0"/>
              </a:spcBef>
              <a:buNone/>
              <a:defRPr sz="4400" kern="1200">
                <a:solidFill>
                  <a:schemeClr val="tx1"/>
                </a:solidFill>
                <a:latin typeface="+mj-lt"/>
                <a:ea typeface="+mj-ea"/>
                <a:cs typeface="+mj-cs"/>
              </a:defRPr>
            </a:lvl1pPr>
          </a:lstStyle>
          <a:p>
            <a:r>
              <a:rPr lang="en-US" b="1" dirty="0">
                <a:latin typeface="Neue Haas Grotesk Text Pro" panose="020B0504020202020204" pitchFamily="34" charset="0"/>
              </a:rPr>
              <a:t>A </a:t>
            </a:r>
            <a:br>
              <a:rPr lang="en-US" b="1" dirty="0">
                <a:latin typeface="Neue Haas Grotesk Text Pro" panose="020B0504020202020204" pitchFamily="34" charset="0"/>
              </a:rPr>
            </a:br>
            <a:r>
              <a:rPr lang="en-US" b="1" dirty="0">
                <a:latin typeface="Neue Haas Grotesk Text Pro" panose="020B0504020202020204" pitchFamily="34" charset="0"/>
              </a:rPr>
              <a:t>Short Story not  a Novel</a:t>
            </a:r>
          </a:p>
        </p:txBody>
      </p:sp>
    </p:spTree>
    <p:extLst>
      <p:ext uri="{BB962C8B-B14F-4D97-AF65-F5344CB8AC3E}">
        <p14:creationId xmlns:p14="http://schemas.microsoft.com/office/powerpoint/2010/main" val="76643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ckson poll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156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67948" y="5436706"/>
            <a:ext cx="8534400" cy="1138773"/>
          </a:xfrm>
          <a:prstGeom prst="rect">
            <a:avLst/>
          </a:prstGeom>
        </p:spPr>
        <p:txBody>
          <a:bodyPr wrap="square">
            <a:spAutoFit/>
          </a:bodyPr>
          <a:lstStyle/>
          <a:p>
            <a:pPr algn="ctr"/>
            <a:r>
              <a:rPr lang="en-US" sz="3400" dirty="0">
                <a:latin typeface="Neue Haas Grotesk Text Pro" panose="020B0504020202020204" pitchFamily="34" charset="0"/>
              </a:rPr>
              <a:t>A poster is a VISUAL abstract – not just a printed abstract blown up to 4x3 feet</a:t>
            </a:r>
          </a:p>
        </p:txBody>
      </p:sp>
    </p:spTree>
    <p:extLst>
      <p:ext uri="{BB962C8B-B14F-4D97-AF65-F5344CB8AC3E}">
        <p14:creationId xmlns:p14="http://schemas.microsoft.com/office/powerpoint/2010/main" val="1054484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cientific abstract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88"/>
            <a:ext cx="12192000" cy="68743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x cross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62001"/>
            <a:ext cx="4648200" cy="5768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x cross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06" y="1280342"/>
            <a:ext cx="2038494" cy="2529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8A7B2A-29E7-4621-98A0-E2FCCB978BA6}"/>
              </a:ext>
            </a:extLst>
          </p:cNvPr>
          <p:cNvSpPr/>
          <p:nvPr/>
        </p:nvSpPr>
        <p:spPr>
          <a:xfrm>
            <a:off x="0" y="-16389"/>
            <a:ext cx="12192000" cy="778389"/>
          </a:xfrm>
          <a:prstGeom prst="rect">
            <a:avLst/>
          </a:prstGeom>
          <a:solidFill>
            <a:srgbClr val="B1005D"/>
          </a:solidFill>
          <a:ln>
            <a:solidFill>
              <a:srgbClr val="B10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261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09A698-5288-41B5-A96B-11D520A18823}"/>
              </a:ext>
            </a:extLst>
          </p:cNvPr>
          <p:cNvPicPr>
            <a:picLocks noChangeAspect="1"/>
          </p:cNvPicPr>
          <p:nvPr/>
        </p:nvPicPr>
        <p:blipFill rotWithShape="1">
          <a:blip r:embed="rId2"/>
          <a:srcRect l="12604" r="12708"/>
          <a:stretch/>
        </p:blipFill>
        <p:spPr>
          <a:xfrm>
            <a:off x="2526690" y="832910"/>
            <a:ext cx="7505286" cy="5531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43E33AC7-B008-4719-AAC5-9322C6772708}"/>
              </a:ext>
            </a:extLst>
          </p:cNvPr>
          <p:cNvPicPr>
            <a:picLocks noChangeAspect="1"/>
          </p:cNvPicPr>
          <p:nvPr/>
        </p:nvPicPr>
        <p:blipFill rotWithShape="1">
          <a:blip r:embed="rId3"/>
          <a:srcRect l="12812" r="12708"/>
          <a:stretch/>
        </p:blipFill>
        <p:spPr>
          <a:xfrm>
            <a:off x="2343356" y="694449"/>
            <a:ext cx="7688620" cy="5806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65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708" r="12916"/>
          <a:stretch/>
        </p:blipFill>
        <p:spPr>
          <a:xfrm>
            <a:off x="2334566" y="504889"/>
            <a:ext cx="7732643" cy="5848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a:srcRect l="12708" r="12812"/>
          <a:stretch/>
        </p:blipFill>
        <p:spPr>
          <a:xfrm>
            <a:off x="2124791" y="352861"/>
            <a:ext cx="8146063" cy="6152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239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FFFC39-2565-4AC8-B471-B0FF389B33EA}"/>
              </a:ext>
            </a:extLst>
          </p:cNvPr>
          <p:cNvPicPr>
            <a:picLocks noChangeAspect="1"/>
          </p:cNvPicPr>
          <p:nvPr/>
        </p:nvPicPr>
        <p:blipFill rotWithShape="1">
          <a:blip r:embed="rId2"/>
          <a:srcRect l="12708" r="12916"/>
          <a:stretch/>
        </p:blipFill>
        <p:spPr>
          <a:xfrm>
            <a:off x="9771075" y="4096628"/>
            <a:ext cx="1855258" cy="1403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E9FE30C-22A3-4DF9-A842-5B768B32C21D}"/>
              </a:ext>
            </a:extLst>
          </p:cNvPr>
          <p:cNvPicPr>
            <a:picLocks noChangeAspect="1"/>
          </p:cNvPicPr>
          <p:nvPr/>
        </p:nvPicPr>
        <p:blipFill rotWithShape="1">
          <a:blip r:embed="rId3"/>
          <a:srcRect l="12708" r="12812"/>
          <a:stretch/>
        </p:blipFill>
        <p:spPr>
          <a:xfrm>
            <a:off x="9702846" y="4023677"/>
            <a:ext cx="1954448" cy="1476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7BB2E08-8F94-4258-B172-0183FB7C3BE9}"/>
              </a:ext>
            </a:extLst>
          </p:cNvPr>
          <p:cNvPicPr>
            <a:picLocks noChangeAspect="1"/>
          </p:cNvPicPr>
          <p:nvPr/>
        </p:nvPicPr>
        <p:blipFill rotWithShape="1">
          <a:blip r:embed="rId4"/>
          <a:srcRect l="12812" r="12708"/>
          <a:stretch/>
        </p:blipFill>
        <p:spPr>
          <a:xfrm>
            <a:off x="544489" y="4096628"/>
            <a:ext cx="1624608" cy="1226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E8DBD68-AE43-4CE7-934B-01D5DF388A29}"/>
              </a:ext>
            </a:extLst>
          </p:cNvPr>
          <p:cNvPicPr>
            <a:picLocks noChangeAspect="1"/>
          </p:cNvPicPr>
          <p:nvPr/>
        </p:nvPicPr>
        <p:blipFill rotWithShape="1">
          <a:blip r:embed="rId5"/>
          <a:srcRect l="12604" r="12708"/>
          <a:stretch/>
        </p:blipFill>
        <p:spPr>
          <a:xfrm>
            <a:off x="462205" y="4042920"/>
            <a:ext cx="1846538" cy="1360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B81BEC7-4D4E-49DA-8AD9-D5C3A44C64FD}"/>
              </a:ext>
            </a:extLst>
          </p:cNvPr>
          <p:cNvPicPr>
            <a:picLocks noChangeAspect="1"/>
          </p:cNvPicPr>
          <p:nvPr/>
        </p:nvPicPr>
        <p:blipFill>
          <a:blip r:embed="rId6"/>
          <a:stretch>
            <a:fillRect/>
          </a:stretch>
        </p:blipFill>
        <p:spPr>
          <a:xfrm>
            <a:off x="3509964" y="1236108"/>
            <a:ext cx="5172075" cy="3136106"/>
          </a:xfrm>
          <a:prstGeom prst="rect">
            <a:avLst/>
          </a:prstGeom>
        </p:spPr>
      </p:pic>
      <p:sp>
        <p:nvSpPr>
          <p:cNvPr id="11" name="Right Arrow 7">
            <a:extLst>
              <a:ext uri="{FF2B5EF4-FFF2-40B4-BE49-F238E27FC236}">
                <a16:creationId xmlns:a16="http://schemas.microsoft.com/office/drawing/2014/main" id="{44F8C6E5-4502-4C54-AD20-FF621F5E2107}"/>
              </a:ext>
            </a:extLst>
          </p:cNvPr>
          <p:cNvSpPr/>
          <p:nvPr/>
        </p:nvSpPr>
        <p:spPr>
          <a:xfrm rot="17824681">
            <a:off x="4066032" y="4251198"/>
            <a:ext cx="528066" cy="44577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2" name="Right Arrow 8">
            <a:extLst>
              <a:ext uri="{FF2B5EF4-FFF2-40B4-BE49-F238E27FC236}">
                <a16:creationId xmlns:a16="http://schemas.microsoft.com/office/drawing/2014/main" id="{8B383400-F3B7-4026-9247-748ECC345375}"/>
              </a:ext>
            </a:extLst>
          </p:cNvPr>
          <p:cNvSpPr/>
          <p:nvPr/>
        </p:nvSpPr>
        <p:spPr>
          <a:xfrm rot="13877522">
            <a:off x="7575042" y="4260067"/>
            <a:ext cx="528066" cy="44577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7F60B723-CBDF-43A6-906C-D2D932ADAF6A}"/>
              </a:ext>
            </a:extLst>
          </p:cNvPr>
          <p:cNvSpPr txBox="1"/>
          <p:nvPr/>
        </p:nvSpPr>
        <p:spPr>
          <a:xfrm>
            <a:off x="3112770" y="4810633"/>
            <a:ext cx="2434590"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Poster 1: </a:t>
            </a:r>
            <a:r>
              <a:rPr lang="en-US" sz="1350" i="1" dirty="0">
                <a:solidFill>
                  <a:prstClr val="black"/>
                </a:solidFill>
                <a:latin typeface="Calibri" panose="020F0502020204030204"/>
              </a:rPr>
              <a:t>Mother Knows Best</a:t>
            </a:r>
          </a:p>
        </p:txBody>
      </p:sp>
      <p:sp>
        <p:nvSpPr>
          <p:cNvPr id="14" name="TextBox 13">
            <a:extLst>
              <a:ext uri="{FF2B5EF4-FFF2-40B4-BE49-F238E27FC236}">
                <a16:creationId xmlns:a16="http://schemas.microsoft.com/office/drawing/2014/main" id="{A75B7F58-A9CB-4C01-AF42-D47F719B31C1}"/>
              </a:ext>
            </a:extLst>
          </p:cNvPr>
          <p:cNvSpPr txBox="1"/>
          <p:nvPr/>
        </p:nvSpPr>
        <p:spPr>
          <a:xfrm>
            <a:off x="6752082" y="4828370"/>
            <a:ext cx="2434590"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Poster 2: </a:t>
            </a:r>
            <a:r>
              <a:rPr lang="en-US" sz="1350" i="1" dirty="0">
                <a:solidFill>
                  <a:prstClr val="black"/>
                </a:solidFill>
                <a:latin typeface="Calibri" panose="020F0502020204030204"/>
              </a:rPr>
              <a:t>Difficult to Swallow</a:t>
            </a:r>
          </a:p>
        </p:txBody>
      </p:sp>
      <p:pic>
        <p:nvPicPr>
          <p:cNvPr id="15" name="Picture 2" descr="Image result for person icon">
            <a:extLst>
              <a:ext uri="{FF2B5EF4-FFF2-40B4-BE49-F238E27FC236}">
                <a16:creationId xmlns:a16="http://schemas.microsoft.com/office/drawing/2014/main" id="{1EF263DB-A444-4C43-B9C6-154D5AEEE1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7846" y="3372395"/>
            <a:ext cx="724234" cy="7242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person icon">
            <a:extLst>
              <a:ext uri="{FF2B5EF4-FFF2-40B4-BE49-F238E27FC236}">
                <a16:creationId xmlns:a16="http://schemas.microsoft.com/office/drawing/2014/main" id="{92E925D0-1BC4-48AD-8A11-CCB73BA100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2439" y="3372394"/>
            <a:ext cx="724234" cy="72423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CA7A93C-187D-43F8-8AB3-3B94C895520D}"/>
              </a:ext>
            </a:extLst>
          </p:cNvPr>
          <p:cNvSpPr txBox="1"/>
          <p:nvPr/>
        </p:nvSpPr>
        <p:spPr>
          <a:xfrm>
            <a:off x="2728723" y="2565269"/>
            <a:ext cx="1042670" cy="923330"/>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Observer positioned to view Poster 1</a:t>
            </a:r>
          </a:p>
        </p:txBody>
      </p:sp>
      <p:sp>
        <p:nvSpPr>
          <p:cNvPr id="18" name="TextBox 17">
            <a:extLst>
              <a:ext uri="{FF2B5EF4-FFF2-40B4-BE49-F238E27FC236}">
                <a16:creationId xmlns:a16="http://schemas.microsoft.com/office/drawing/2014/main" id="{92D9B414-3075-41D6-9E78-5C0F6A77C9C8}"/>
              </a:ext>
            </a:extLst>
          </p:cNvPr>
          <p:cNvSpPr txBox="1"/>
          <p:nvPr/>
        </p:nvSpPr>
        <p:spPr>
          <a:xfrm>
            <a:off x="8583042" y="2463639"/>
            <a:ext cx="1042670" cy="923330"/>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Observer positioned to view poster 2</a:t>
            </a:r>
          </a:p>
        </p:txBody>
      </p:sp>
      <p:pic>
        <p:nvPicPr>
          <p:cNvPr id="19" name="Picture 18">
            <a:extLst>
              <a:ext uri="{FF2B5EF4-FFF2-40B4-BE49-F238E27FC236}">
                <a16:creationId xmlns:a16="http://schemas.microsoft.com/office/drawing/2014/main" id="{6494AC40-999D-4184-AEAE-3EBADCDF224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500" b="48568" l="26354" r="67570">
                        <a14:foregroundMark x1="27526" y1="38281" x2="27526" y2="38281"/>
                        <a14:foregroundMark x1="28477" y1="38542" x2="28477" y2="38542"/>
                        <a14:foregroundMark x1="30527" y1="38542" x2="30527" y2="38542"/>
                        <a14:foregroundMark x1="31406" y1="38542" x2="31406" y2="38542"/>
                        <a14:foregroundMark x1="32430" y1="38802" x2="37482" y2="38151"/>
                        <a14:foregroundMark x1="37482" y1="38151" x2="58638" y2="39583"/>
                        <a14:foregroundMark x1="58638" y1="39583" x2="67570" y2="38932"/>
                        <a14:foregroundMark x1="31259" y1="38151" x2="31259" y2="38151"/>
                        <a14:foregroundMark x1="58931" y1="37891" x2="58931" y2="37891"/>
                        <a14:foregroundMark x1="63982" y1="45964" x2="26354" y2="45833"/>
                      </a14:backgroundRemoval>
                    </a14:imgEffect>
                  </a14:imgLayer>
                </a14:imgProps>
              </a:ext>
            </a:extLst>
          </a:blip>
          <a:srcRect l="25679" t="36218" r="31711" b="50000"/>
          <a:stretch/>
        </p:blipFill>
        <p:spPr>
          <a:xfrm>
            <a:off x="4816721" y="5842457"/>
            <a:ext cx="3022354" cy="549607"/>
          </a:xfrm>
          <a:prstGeom prst="rect">
            <a:avLst/>
          </a:prstGeom>
        </p:spPr>
      </p:pic>
    </p:spTree>
    <p:extLst>
      <p:ext uri="{BB962C8B-B14F-4D97-AF65-F5344CB8AC3E}">
        <p14:creationId xmlns:p14="http://schemas.microsoft.com/office/powerpoint/2010/main" val="15875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250"/>
                                        <p:tgtEl>
                                          <p:spTgt spid="9"/>
                                        </p:tgtEl>
                                        <p:attrNameLst>
                                          <p:attrName>ppt_x</p:attrName>
                                        </p:attrNameLst>
                                      </p:cBhvr>
                                      <p:tavLst>
                                        <p:tav tm="0">
                                          <p:val>
                                            <p:strVal val="ppt_x"/>
                                          </p:val>
                                        </p:tav>
                                        <p:tav tm="100000">
                                          <p:val>
                                            <p:strVal val="ppt_x"/>
                                          </p:val>
                                        </p:tav>
                                      </p:tavLst>
                                    </p:anim>
                                    <p:anim calcmode="lin" valueType="num">
                                      <p:cBhvr additive="base">
                                        <p:cTn id="11" dur="250"/>
                                        <p:tgtEl>
                                          <p:spTgt spid="9"/>
                                        </p:tgtEl>
                                        <p:attrNameLst>
                                          <p:attrName>ppt_y</p:attrName>
                                        </p:attrNameLst>
                                      </p:cBhvr>
                                      <p:tavLst>
                                        <p:tav tm="0">
                                          <p:val>
                                            <p:strVal val="ppt_y"/>
                                          </p:val>
                                        </p:tav>
                                        <p:tav tm="100000">
                                          <p:val>
                                            <p:strVal val="1+ppt_h/2"/>
                                          </p:val>
                                        </p:tav>
                                      </p:tavLst>
                                    </p:anim>
                                    <p:set>
                                      <p:cBhvr>
                                        <p:cTn id="12"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inside ou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2" name="Picture 4" descr="http://images.mentalfloss.com/sites/default/files/styles/article_640x430/public/inside-out-hero.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9" b="93721" l="10000" r="90000">
                        <a14:backgroundMark x1="156" y1="94884" x2="96875" y2="98837"/>
                      </a14:backgroundRemoval>
                    </a14:imgEffect>
                  </a14:imgLayer>
                </a14:imgProps>
              </a:ext>
              <a:ext uri="{28A0092B-C50C-407E-A947-70E740481C1C}">
                <a14:useLocalDpi xmlns:a14="http://schemas.microsoft.com/office/drawing/2010/main" val="0"/>
              </a:ext>
            </a:extLst>
          </a:blip>
          <a:srcRect/>
          <a:stretch>
            <a:fillRect/>
          </a:stretch>
        </p:blipFill>
        <p:spPr bwMode="auto">
          <a:xfrm>
            <a:off x="1860390" y="914400"/>
            <a:ext cx="8807611"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60202" y="166797"/>
            <a:ext cx="9007798" cy="1138773"/>
          </a:xfrm>
          <a:prstGeom prst="rect">
            <a:avLst/>
          </a:prstGeom>
          <a:noFill/>
        </p:spPr>
        <p:txBody>
          <a:bodyPr wrap="square" rtlCol="0">
            <a:spAutoFit/>
          </a:bodyPr>
          <a:lstStyle/>
          <a:p>
            <a:pPr algn="ctr"/>
            <a:r>
              <a:rPr lang="en-US" sz="3400" dirty="0">
                <a:latin typeface="Gisha" panose="020B0502040204020203" pitchFamily="34" charset="-79"/>
                <a:cs typeface="Gisha" panose="020B0502040204020203" pitchFamily="34" charset="-79"/>
              </a:rPr>
              <a:t>– </a:t>
            </a:r>
            <a:r>
              <a:rPr lang="en-US" sz="3400" b="1" dirty="0">
                <a:solidFill>
                  <a:srgbClr val="FF0000"/>
                </a:solidFill>
                <a:latin typeface="Gisha" panose="020B0502040204020203" pitchFamily="34" charset="-79"/>
                <a:cs typeface="Gisha" panose="020B0502040204020203" pitchFamily="34" charset="-79"/>
              </a:rPr>
              <a:t>Warning</a:t>
            </a:r>
            <a:r>
              <a:rPr lang="en-US" sz="3400" dirty="0">
                <a:latin typeface="Gisha" panose="020B0502040204020203" pitchFamily="34" charset="-79"/>
                <a:cs typeface="Gisha" panose="020B0502040204020203" pitchFamily="34" charset="-79"/>
              </a:rPr>
              <a:t> – </a:t>
            </a:r>
            <a:br>
              <a:rPr lang="en-US" sz="3400" dirty="0">
                <a:latin typeface="Gisha" panose="020B0502040204020203" pitchFamily="34" charset="-79"/>
                <a:cs typeface="Gisha" panose="020B0502040204020203" pitchFamily="34" charset="-79"/>
              </a:rPr>
            </a:br>
            <a:r>
              <a:rPr lang="en-US" sz="3400" dirty="0">
                <a:latin typeface="Gisha" panose="020B0502040204020203" pitchFamily="34" charset="-79"/>
                <a:cs typeface="Gisha" panose="020B0502040204020203" pitchFamily="34" charset="-79"/>
              </a:rPr>
              <a:t>This paradigm was made up in my head</a:t>
            </a:r>
          </a:p>
        </p:txBody>
      </p:sp>
    </p:spTree>
    <p:extLst>
      <p:ext uri="{BB962C8B-B14F-4D97-AF65-F5344CB8AC3E}">
        <p14:creationId xmlns:p14="http://schemas.microsoft.com/office/powerpoint/2010/main" val="9732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1AD4A-E8EC-4C9C-9EB3-576E2D38A20C}"/>
              </a:ext>
            </a:extLst>
          </p:cNvPr>
          <p:cNvPicPr>
            <a:picLocks noChangeAspect="1"/>
          </p:cNvPicPr>
          <p:nvPr/>
        </p:nvPicPr>
        <p:blipFill>
          <a:blip r:embed="rId2"/>
          <a:stretch>
            <a:fillRect/>
          </a:stretch>
        </p:blipFill>
        <p:spPr>
          <a:xfrm>
            <a:off x="1712844" y="1745807"/>
            <a:ext cx="9150626" cy="4804079"/>
          </a:xfrm>
          <a:prstGeom prst="rect">
            <a:avLst/>
          </a:prstGeom>
        </p:spPr>
      </p:pic>
      <p:sp>
        <p:nvSpPr>
          <p:cNvPr id="3" name="TextBox 2"/>
          <p:cNvSpPr txBox="1"/>
          <p:nvPr/>
        </p:nvSpPr>
        <p:spPr>
          <a:xfrm>
            <a:off x="139148" y="228600"/>
            <a:ext cx="12052852" cy="1661909"/>
          </a:xfrm>
          <a:prstGeom prst="rect">
            <a:avLst/>
          </a:prstGeom>
          <a:noFill/>
        </p:spPr>
        <p:txBody>
          <a:bodyPr wrap="square" lIns="91354" tIns="45678" rIns="91354" bIns="45678" rtlCol="0">
            <a:spAutoFit/>
          </a:bodyPr>
          <a:lstStyle/>
          <a:p>
            <a:pPr algn="ctr"/>
            <a:r>
              <a:rPr lang="en-US" sz="3400" b="1" u="sng" dirty="0">
                <a:latin typeface="Neue Haas Grotesk Text Pro" panose="020B0504020202020204" pitchFamily="34" charset="0"/>
              </a:rPr>
              <a:t>CONCEPT THREE</a:t>
            </a:r>
          </a:p>
          <a:p>
            <a:pPr algn="ctr"/>
            <a:r>
              <a:rPr lang="en-US" sz="3400" b="1" dirty="0">
                <a:latin typeface="Neue Haas Grotesk Text Pro" panose="020B0504020202020204" pitchFamily="34" charset="0"/>
              </a:rPr>
              <a:t> </a:t>
            </a:r>
            <a:br>
              <a:rPr lang="en-US" sz="3400" b="1" dirty="0">
                <a:latin typeface="Neue Haas Grotesk Text Pro" panose="020B0504020202020204" pitchFamily="34" charset="0"/>
              </a:rPr>
            </a:br>
            <a:r>
              <a:rPr lang="en-US" sz="3400" b="1" dirty="0">
                <a:latin typeface="Neue Haas Grotesk Text Pro" panose="020B0504020202020204" pitchFamily="34" charset="0"/>
              </a:rPr>
              <a:t>Once Size Does Not Fit All</a:t>
            </a:r>
          </a:p>
        </p:txBody>
      </p:sp>
    </p:spTree>
    <p:extLst>
      <p:ext uri="{BB962C8B-B14F-4D97-AF65-F5344CB8AC3E}">
        <p14:creationId xmlns:p14="http://schemas.microsoft.com/office/powerpoint/2010/main" val="1971713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114807"/>
            <a:ext cx="5421350" cy="255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rved Right Arrow 2"/>
          <p:cNvSpPr/>
          <p:nvPr/>
        </p:nvSpPr>
        <p:spPr>
          <a:xfrm>
            <a:off x="2133600" y="2419350"/>
            <a:ext cx="2514600" cy="38290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238192"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 y="263516"/>
            <a:ext cx="12072730" cy="1138773"/>
          </a:xfrm>
          <a:prstGeom prst="rect">
            <a:avLst/>
          </a:prstGeom>
        </p:spPr>
        <p:txBody>
          <a:bodyPr wrap="square">
            <a:spAutoFit/>
          </a:bodyPr>
          <a:lstStyle/>
          <a:p>
            <a:r>
              <a:rPr lang="en-US" sz="3400" dirty="0">
                <a:latin typeface="Neue Haas Grotesk Text Pro" panose="020B0504020202020204" pitchFamily="34" charset="0"/>
              </a:rPr>
              <a:t>Adjust the size to the poster specifications for specific conference here:</a:t>
            </a:r>
          </a:p>
        </p:txBody>
      </p:sp>
    </p:spTree>
    <p:extLst>
      <p:ext uri="{BB962C8B-B14F-4D97-AF65-F5344CB8AC3E}">
        <p14:creationId xmlns:p14="http://schemas.microsoft.com/office/powerpoint/2010/main" val="1214773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18446"/>
            <a:ext cx="12191999" cy="1862755"/>
          </a:xfrm>
          <a:prstGeom prst="rect">
            <a:avLst/>
          </a:prstGeom>
        </p:spPr>
        <p:txBody>
          <a:bodyPr/>
          <a:lstStyle>
            <a:lvl1pPr algn="ctr" defTabSz="913519" rtl="0" eaLnBrk="1" latinLnBrk="0" hangingPunct="1">
              <a:spcBef>
                <a:spcPct val="0"/>
              </a:spcBef>
              <a:buNone/>
              <a:defRPr sz="4400" kern="1200">
                <a:solidFill>
                  <a:schemeClr val="tx1"/>
                </a:solidFill>
                <a:latin typeface="+mj-lt"/>
                <a:ea typeface="+mj-ea"/>
                <a:cs typeface="+mj-cs"/>
              </a:defRPr>
            </a:lvl1pPr>
          </a:lstStyle>
          <a:p>
            <a:r>
              <a:rPr lang="en-US" sz="3400" b="1" u="sng" dirty="0">
                <a:latin typeface="Neue Haas Grotesk Text Pro" panose="020B0504020202020204" pitchFamily="34" charset="0"/>
              </a:rPr>
              <a:t>CONCEPT FOUR:</a:t>
            </a:r>
            <a:br>
              <a:rPr lang="en-US" sz="3400" b="1" u="sng" dirty="0">
                <a:latin typeface="Neue Haas Grotesk Text Pro" panose="020B0504020202020204" pitchFamily="34" charset="0"/>
              </a:rPr>
            </a:br>
            <a:br>
              <a:rPr lang="en-US" sz="3400" b="1" dirty="0">
                <a:latin typeface="Neue Haas Grotesk Text Pro" panose="020B0504020202020204" pitchFamily="34" charset="0"/>
              </a:rPr>
            </a:br>
            <a:r>
              <a:rPr lang="en-US" sz="3400" b="1" dirty="0">
                <a:latin typeface="Neue Haas Grotesk Text Pro" panose="020B0504020202020204" pitchFamily="34" charset="0"/>
              </a:rPr>
              <a:t>Resist the Temptation of the Template of Doom</a:t>
            </a:r>
          </a:p>
        </p:txBody>
      </p:sp>
      <p:pic>
        <p:nvPicPr>
          <p:cNvPr id="4" name="Picture 3">
            <a:extLst>
              <a:ext uri="{FF2B5EF4-FFF2-40B4-BE49-F238E27FC236}">
                <a16:creationId xmlns:a16="http://schemas.microsoft.com/office/drawing/2014/main" id="{0391F0C6-C34C-4443-B6BE-66185F9138AF}"/>
              </a:ext>
            </a:extLst>
          </p:cNvPr>
          <p:cNvPicPr>
            <a:picLocks noChangeAspect="1"/>
          </p:cNvPicPr>
          <p:nvPr/>
        </p:nvPicPr>
        <p:blipFill>
          <a:blip r:embed="rId2"/>
          <a:stretch>
            <a:fillRect/>
          </a:stretch>
        </p:blipFill>
        <p:spPr>
          <a:xfrm>
            <a:off x="296310" y="1881804"/>
            <a:ext cx="11420475" cy="4857750"/>
          </a:xfrm>
          <a:prstGeom prst="rect">
            <a:avLst/>
          </a:prstGeom>
        </p:spPr>
      </p:pic>
    </p:spTree>
    <p:extLst>
      <p:ext uri="{BB962C8B-B14F-4D97-AF65-F5344CB8AC3E}">
        <p14:creationId xmlns:p14="http://schemas.microsoft.com/office/powerpoint/2010/main" val="1295052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umn poster template">
            <a:extLst>
              <a:ext uri="{FF2B5EF4-FFF2-40B4-BE49-F238E27FC236}">
                <a16:creationId xmlns:a16="http://schemas.microsoft.com/office/drawing/2014/main" id="{FC90EA9B-ABEA-4B62-AFD1-0D1590822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19679"/>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umn poster template">
            <a:extLst>
              <a:ext uri="{FF2B5EF4-FFF2-40B4-BE49-F238E27FC236}">
                <a16:creationId xmlns:a16="http://schemas.microsoft.com/office/drawing/2014/main" id="{A71A31DA-30B0-4582-96F1-3D756142D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1" y="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64255"/>
            <a:ext cx="12192000" cy="1143000"/>
          </a:xfrm>
        </p:spPr>
        <p:txBody>
          <a:bodyPr/>
          <a:lstStyle/>
          <a:p>
            <a:pPr algn="ctr"/>
            <a:r>
              <a:rPr lang="en-US" dirty="0"/>
              <a:t>PAS circa any year</a:t>
            </a:r>
          </a:p>
        </p:txBody>
      </p:sp>
      <p:pic>
        <p:nvPicPr>
          <p:cNvPr id="6146" name="Picture 2" descr="Image result for umn post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4335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umn post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747" y="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umn post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747" y="394335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umn post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umn post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umn post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94335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umn poster template">
            <a:extLst>
              <a:ext uri="{FF2B5EF4-FFF2-40B4-BE49-F238E27FC236}">
                <a16:creationId xmlns:a16="http://schemas.microsoft.com/office/drawing/2014/main" id="{616BAD9F-09A6-4AA8-B2E1-C56406599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31713"/>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umn poster template">
            <a:extLst>
              <a:ext uri="{FF2B5EF4-FFF2-40B4-BE49-F238E27FC236}">
                <a16:creationId xmlns:a16="http://schemas.microsoft.com/office/drawing/2014/main" id="{63EA1A4E-1902-4E10-A29C-B1B3292B5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3943350"/>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66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blank s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 y="-274454"/>
            <a:ext cx="12171612" cy="72398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570" y="1271008"/>
            <a:ext cx="4595446" cy="2862322"/>
          </a:xfrm>
          <a:prstGeom prst="rect">
            <a:avLst/>
          </a:prstGeom>
          <a:noFill/>
        </p:spPr>
        <p:txBody>
          <a:bodyPr wrap="square" rtlCol="0">
            <a:spAutoFit/>
          </a:bodyPr>
          <a:lstStyle/>
          <a:p>
            <a:r>
              <a:rPr lang="en-US" sz="6000" b="1" dirty="0">
                <a:latin typeface="Neue Haas Grotesk Text Pro" panose="020B0504020202020204" pitchFamily="34" charset="0"/>
              </a:rPr>
              <a:t>Embrace the blank canvas</a:t>
            </a:r>
          </a:p>
        </p:txBody>
      </p:sp>
    </p:spTree>
    <p:extLst>
      <p:ext uri="{BB962C8B-B14F-4D97-AF65-F5344CB8AC3E}">
        <p14:creationId xmlns:p14="http://schemas.microsoft.com/office/powerpoint/2010/main" val="712011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22834"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004" y="63036"/>
            <a:ext cx="1400831" cy="73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218" y="3008"/>
            <a:ext cx="1341709" cy="835192"/>
          </a:xfrm>
          <a:prstGeom prst="rect">
            <a:avLst/>
          </a:prstGeom>
        </p:spPr>
      </p:pic>
      <p:sp>
        <p:nvSpPr>
          <p:cNvPr id="82" name="TextBox 81"/>
          <p:cNvSpPr txBox="1"/>
          <p:nvPr/>
        </p:nvSpPr>
        <p:spPr>
          <a:xfrm>
            <a:off x="2908924" y="36866"/>
            <a:ext cx="6609308" cy="840066"/>
          </a:xfrm>
          <a:prstGeom prst="rect">
            <a:avLst/>
          </a:prstGeom>
          <a:noFill/>
          <a:ln w="38100">
            <a:noFill/>
          </a:ln>
        </p:spPr>
        <p:txBody>
          <a:bodyPr wrap="square" lIns="24223" tIns="12111" rIns="24223" bIns="12111" rtlCol="0">
            <a:spAutoFit/>
          </a:bodyPr>
          <a:lstStyle/>
          <a:p>
            <a:pPr algn="ctr" defTabSz="913646"/>
            <a:r>
              <a:rPr lang="en-US" sz="1700" b="1" dirty="0">
                <a:solidFill>
                  <a:prstClr val="black"/>
                </a:solidFill>
                <a:latin typeface="Arial" panose="020B0604020202020204" pitchFamily="34" charset="0"/>
                <a:cs typeface="Arial" panose="020B0604020202020204" pitchFamily="34" charset="0"/>
              </a:rPr>
              <a:t>Gaming The System: C</a:t>
            </a:r>
            <a:r>
              <a:rPr lang="en-US" sz="1600" b="1" dirty="0">
                <a:solidFill>
                  <a:prstClr val="black"/>
                </a:solidFill>
                <a:latin typeface="Arial" panose="020B0604020202020204" pitchFamily="34" charset="0"/>
                <a:cs typeface="Arial" panose="020B0604020202020204" pitchFamily="34" charset="0"/>
              </a:rPr>
              <a:t>omparing a Random Case-Generating Game to Traditional Case–Based Morning Report</a:t>
            </a:r>
            <a:br>
              <a:rPr lang="en-US" sz="1600" b="1" dirty="0">
                <a:solidFill>
                  <a:prstClr val="black"/>
                </a:solidFill>
                <a:latin typeface="Arial" panose="020B0604020202020204" pitchFamily="34" charset="0"/>
                <a:cs typeface="Arial" panose="020B0604020202020204" pitchFamily="34" charset="0"/>
              </a:rPr>
            </a:br>
            <a:endParaRPr lang="en-US" sz="1000" dirty="0">
              <a:solidFill>
                <a:prstClr val="black"/>
              </a:solidFill>
              <a:latin typeface="Arial" panose="020B0604020202020204" pitchFamily="34" charset="0"/>
              <a:cs typeface="Arial" panose="020B0604020202020204" pitchFamily="34" charset="0"/>
            </a:endParaRPr>
          </a:p>
          <a:p>
            <a:pPr algn="ctr" defTabSz="913646"/>
            <a:r>
              <a:rPr lang="en-US" sz="1000" dirty="0">
                <a:solidFill>
                  <a:prstClr val="black"/>
                </a:solidFill>
                <a:latin typeface="Arial" panose="020B0604020202020204" pitchFamily="34" charset="0"/>
                <a:cs typeface="Arial" panose="020B0604020202020204" pitchFamily="34" charset="0"/>
              </a:rPr>
              <a:t>Pallavi Kamra MBBS</a:t>
            </a:r>
            <a:r>
              <a:rPr lang="en-US" sz="1000" baseline="30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 | Emily Borman-Shoap MD</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Lei Zhang</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Michael Pitt MD</a:t>
            </a:r>
            <a:r>
              <a:rPr lang="en-US" sz="1000" baseline="30000" dirty="0">
                <a:solidFill>
                  <a:prstClr val="black"/>
                </a:solidFill>
                <a:latin typeface="Arial" panose="020B0604020202020204" pitchFamily="34" charset="0"/>
                <a:cs typeface="Arial" panose="020B0604020202020204" pitchFamily="34" charset="0"/>
              </a:rPr>
              <a:t>2</a:t>
            </a:r>
          </a:p>
        </p:txBody>
      </p:sp>
      <p:sp>
        <p:nvSpPr>
          <p:cNvPr id="2" name="TextBox 1"/>
          <p:cNvSpPr txBox="1"/>
          <p:nvPr/>
        </p:nvSpPr>
        <p:spPr>
          <a:xfrm>
            <a:off x="2057400" y="2564190"/>
            <a:ext cx="8041418" cy="1477328"/>
          </a:xfrm>
          <a:prstGeom prst="rect">
            <a:avLst/>
          </a:prstGeom>
          <a:noFill/>
        </p:spPr>
        <p:txBody>
          <a:bodyPr wrap="square" rtlCol="0">
            <a:spAutoFit/>
          </a:bodyPr>
          <a:lstStyle/>
          <a:p>
            <a:pPr algn="ctr"/>
            <a:r>
              <a:rPr lang="en-US" sz="4500" dirty="0"/>
              <a:t>Step 1: Start with the Header (Title, Authors, Logos)</a:t>
            </a:r>
          </a:p>
        </p:txBody>
      </p:sp>
      <p:sp>
        <p:nvSpPr>
          <p:cNvPr id="7" name="Rectangle 6">
            <a:extLst>
              <a:ext uri="{FF2B5EF4-FFF2-40B4-BE49-F238E27FC236}">
                <a16:creationId xmlns:a16="http://schemas.microsoft.com/office/drawing/2014/main" id="{20C67A29-E43A-4EB2-8238-8A2E100C07CB}"/>
              </a:ext>
            </a:extLst>
          </p:cNvPr>
          <p:cNvSpPr/>
          <p:nvPr/>
        </p:nvSpPr>
        <p:spPr>
          <a:xfrm>
            <a:off x="152400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752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524000" y="0"/>
            <a:ext cx="9122834"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004" y="63036"/>
            <a:ext cx="1400831" cy="73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2500" y="3200405"/>
            <a:ext cx="2476500" cy="18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1968508" y="5201999"/>
            <a:ext cx="2816627" cy="1408145"/>
            <a:chOff x="23549454" y="4498692"/>
            <a:chExt cx="6643291" cy="5569263"/>
          </a:xfrm>
        </p:grpSpPr>
        <p:grpSp>
          <p:nvGrpSpPr>
            <p:cNvPr id="18" name="Group 17"/>
            <p:cNvGrpSpPr/>
            <p:nvPr/>
          </p:nvGrpSpPr>
          <p:grpSpPr>
            <a:xfrm>
              <a:off x="23549454" y="4498692"/>
              <a:ext cx="3195119" cy="3432849"/>
              <a:chOff x="6434718" y="1000676"/>
              <a:chExt cx="1547636" cy="905241"/>
            </a:xfrm>
            <a:solidFill>
              <a:schemeClr val="bg1">
                <a:lumMod val="50000"/>
              </a:schemeClr>
            </a:solidFill>
          </p:grpSpPr>
          <p:sp>
            <p:nvSpPr>
              <p:cNvPr id="19" name="Rounded Rectangular Callout 18"/>
              <p:cNvSpPr/>
              <p:nvPr/>
            </p:nvSpPr>
            <p:spPr>
              <a:xfrm>
                <a:off x="6434718" y="1000676"/>
                <a:ext cx="1547636" cy="856026"/>
              </a:xfrm>
              <a:prstGeom prst="wedgeRoundRectCallout">
                <a:avLst>
                  <a:gd name="adj1" fmla="val -36313"/>
                  <a:gd name="adj2" fmla="val 65435"/>
                  <a:gd name="adj3" fmla="val 16667"/>
                </a:avLst>
              </a:prstGeom>
              <a:solidFill>
                <a:srgbClr val="FF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6507264" y="1023187"/>
                <a:ext cx="1424363" cy="88273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think it shows findings of acute chest syndrome and the blood in the urine is from renal papillary necrosis, a complication of sickle cell anemia</a:t>
                </a:r>
              </a:p>
            </p:txBody>
          </p:sp>
        </p:grpSp>
        <p:grpSp>
          <p:nvGrpSpPr>
            <p:cNvPr id="15" name="Group 14"/>
            <p:cNvGrpSpPr/>
            <p:nvPr/>
          </p:nvGrpSpPr>
          <p:grpSpPr>
            <a:xfrm>
              <a:off x="27143958" y="4754782"/>
              <a:ext cx="3048787" cy="2817000"/>
              <a:chOff x="5763007" y="1402866"/>
              <a:chExt cx="1656123" cy="1488607"/>
            </a:xfrm>
          </p:grpSpPr>
          <p:sp>
            <p:nvSpPr>
              <p:cNvPr id="16" name="Rounded Rectangular Callout 15"/>
              <p:cNvSpPr/>
              <p:nvPr/>
            </p:nvSpPr>
            <p:spPr>
              <a:xfrm>
                <a:off x="5817244" y="1402866"/>
                <a:ext cx="1601886" cy="1488607"/>
              </a:xfrm>
              <a:prstGeom prst="wedgeRoundRectCallout">
                <a:avLst>
                  <a:gd name="adj1" fmla="val 36586"/>
                  <a:gd name="adj2" fmla="val 87820"/>
                  <a:gd name="adj3" fmla="val 16667"/>
                </a:avLst>
              </a:prstGeom>
              <a:solidFill>
                <a:schemeClr val="accent2">
                  <a:lumMod val="40000"/>
                  <a:lumOff val="60000"/>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5763007" y="1493084"/>
                <a:ext cx="1654252" cy="131866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bet the CXR shows pulmonary hemorrhage; she has Goodpasture’s which explains the blood in the urine</a:t>
                </a:r>
              </a:p>
            </p:txBody>
          </p:sp>
        </p:grpSp>
        <p:grpSp>
          <p:nvGrpSpPr>
            <p:cNvPr id="21" name="Group 20"/>
            <p:cNvGrpSpPr/>
            <p:nvPr/>
          </p:nvGrpSpPr>
          <p:grpSpPr>
            <a:xfrm>
              <a:off x="24747623" y="7913235"/>
              <a:ext cx="4243511" cy="2154720"/>
              <a:chOff x="4609229" y="2568741"/>
              <a:chExt cx="2599851" cy="1391632"/>
            </a:xfrm>
            <a:solidFill>
              <a:srgbClr val="FFE049">
                <a:alpha val="50000"/>
              </a:srgbClr>
            </a:solidFill>
          </p:grpSpPr>
          <p:sp>
            <p:nvSpPr>
              <p:cNvPr id="22" name="Rounded Rectangular Callout 21"/>
              <p:cNvSpPr/>
              <p:nvPr/>
            </p:nvSpPr>
            <p:spPr>
              <a:xfrm>
                <a:off x="4609229" y="2568741"/>
                <a:ext cx="2599851" cy="1346940"/>
              </a:xfrm>
              <a:prstGeom prst="wedgeRoundRectCallout">
                <a:avLst>
                  <a:gd name="adj1" fmla="val 37802"/>
                  <a:gd name="adj2" fmla="val 65268"/>
                  <a:gd name="adj3" fmla="val 16667"/>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609229" y="2623875"/>
                <a:ext cx="2573799" cy="1336498"/>
              </a:xfrm>
              <a:prstGeom prst="rect">
                <a:avLst/>
              </a:prstGeom>
              <a:noFill/>
              <a:ln>
                <a:noFill/>
              </a:ln>
            </p:spPr>
            <p:txBody>
              <a:bodyPr wrap="square"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Or CXR shows TB which we already knew. She was on rifampin  which can make the urine red tinged – it’s not blood at all!</a:t>
                </a:r>
              </a:p>
            </p:txBody>
          </p:sp>
        </p:grpSp>
      </p:grpSp>
      <p:sp>
        <p:nvSpPr>
          <p:cNvPr id="14" name="Rounded Rectangle 13"/>
          <p:cNvSpPr/>
          <p:nvPr/>
        </p:nvSpPr>
        <p:spPr>
          <a:xfrm>
            <a:off x="2730503" y="4591050"/>
            <a:ext cx="1429479" cy="4000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24224" tIns="12111" rIns="24224" bIns="12111"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a:off x="2794008" y="4611733"/>
            <a:ext cx="1344083" cy="347624"/>
          </a:xfrm>
          <a:prstGeom prst="rect">
            <a:avLst/>
          </a:prstGeom>
          <a:noFill/>
          <a:ln>
            <a:noFill/>
          </a:ln>
        </p:spPr>
        <p:txBody>
          <a:bodyPr wrap="square" lIns="24224" tIns="12111" rIns="24224" bIns="12111"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Case generated: 7 year old female with red urine and an abnormal chest X-ray</a:t>
            </a:r>
          </a:p>
        </p:txBody>
      </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7218" y="3008"/>
            <a:ext cx="1341709" cy="835192"/>
          </a:xfrm>
          <a:prstGeom prst="rect">
            <a:avLst/>
          </a:prstGeom>
        </p:spPr>
      </p:pic>
      <p:sp>
        <p:nvSpPr>
          <p:cNvPr id="82" name="TextBox 81"/>
          <p:cNvSpPr txBox="1"/>
          <p:nvPr/>
        </p:nvSpPr>
        <p:spPr>
          <a:xfrm>
            <a:off x="2908924" y="36866"/>
            <a:ext cx="6609308" cy="840066"/>
          </a:xfrm>
          <a:prstGeom prst="rect">
            <a:avLst/>
          </a:prstGeom>
          <a:noFill/>
          <a:ln w="38100">
            <a:noFill/>
          </a:ln>
        </p:spPr>
        <p:txBody>
          <a:bodyPr wrap="square" lIns="24223" tIns="12111" rIns="24223" bIns="12111" rtlCol="0">
            <a:spAutoFit/>
          </a:bodyPr>
          <a:lstStyle/>
          <a:p>
            <a:pPr algn="ctr" defTabSz="913646"/>
            <a:r>
              <a:rPr lang="en-US" sz="1700" b="1" dirty="0">
                <a:solidFill>
                  <a:prstClr val="black"/>
                </a:solidFill>
                <a:latin typeface="Arial" panose="020B0604020202020204" pitchFamily="34" charset="0"/>
                <a:cs typeface="Arial" panose="020B0604020202020204" pitchFamily="34" charset="0"/>
              </a:rPr>
              <a:t>Gaming The System: C</a:t>
            </a:r>
            <a:r>
              <a:rPr lang="en-US" sz="1600" b="1" dirty="0">
                <a:solidFill>
                  <a:prstClr val="black"/>
                </a:solidFill>
                <a:latin typeface="Arial" panose="020B0604020202020204" pitchFamily="34" charset="0"/>
                <a:cs typeface="Arial" panose="020B0604020202020204" pitchFamily="34" charset="0"/>
              </a:rPr>
              <a:t>omparing a Random Case-Generating Game to Traditional Case–Based Morning Report</a:t>
            </a:r>
            <a:br>
              <a:rPr lang="en-US" sz="1600" b="1" dirty="0">
                <a:solidFill>
                  <a:prstClr val="black"/>
                </a:solidFill>
                <a:latin typeface="Arial" panose="020B0604020202020204" pitchFamily="34" charset="0"/>
                <a:cs typeface="Arial" panose="020B0604020202020204" pitchFamily="34" charset="0"/>
              </a:rPr>
            </a:br>
            <a:endParaRPr lang="en-US" sz="1000" dirty="0">
              <a:solidFill>
                <a:prstClr val="black"/>
              </a:solidFill>
              <a:latin typeface="Arial" panose="020B0604020202020204" pitchFamily="34" charset="0"/>
              <a:cs typeface="Arial" panose="020B0604020202020204" pitchFamily="34" charset="0"/>
            </a:endParaRPr>
          </a:p>
          <a:p>
            <a:pPr algn="ctr" defTabSz="913646"/>
            <a:r>
              <a:rPr lang="en-US" sz="1000" dirty="0">
                <a:solidFill>
                  <a:prstClr val="black"/>
                </a:solidFill>
                <a:latin typeface="Arial" panose="020B0604020202020204" pitchFamily="34" charset="0"/>
                <a:cs typeface="Arial" panose="020B0604020202020204" pitchFamily="34" charset="0"/>
              </a:rPr>
              <a:t>Pallavi Kamra MBBS</a:t>
            </a:r>
            <a:r>
              <a:rPr lang="en-US" sz="1000" baseline="30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 | Emily Borman-Shoap MD</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Lei Zhang</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Michael Pitt MD</a:t>
            </a:r>
            <a:r>
              <a:rPr lang="en-US" sz="1000" baseline="30000" dirty="0">
                <a:solidFill>
                  <a:prstClr val="black"/>
                </a:solidFill>
                <a:latin typeface="Arial" panose="020B0604020202020204" pitchFamily="34" charset="0"/>
                <a:cs typeface="Arial" panose="020B0604020202020204" pitchFamily="34" charset="0"/>
              </a:rPr>
              <a:t>2</a:t>
            </a:r>
          </a:p>
        </p:txBody>
      </p:sp>
      <p:sp>
        <p:nvSpPr>
          <p:cNvPr id="24" name="TextBox 23"/>
          <p:cNvSpPr txBox="1"/>
          <p:nvPr/>
        </p:nvSpPr>
        <p:spPr>
          <a:xfrm>
            <a:off x="3716869" y="1265872"/>
            <a:ext cx="4993418" cy="1477328"/>
          </a:xfrm>
          <a:prstGeom prst="rect">
            <a:avLst/>
          </a:prstGeom>
          <a:noFill/>
        </p:spPr>
        <p:txBody>
          <a:bodyPr wrap="square" rtlCol="0">
            <a:spAutoFit/>
          </a:bodyPr>
          <a:lstStyle/>
          <a:p>
            <a:pPr algn="ctr"/>
            <a:r>
              <a:rPr lang="en-US" sz="4500" dirty="0"/>
              <a:t>Step 2: Paste in any Essential Visuals</a:t>
            </a:r>
          </a:p>
        </p:txBody>
      </p:sp>
      <p:pic>
        <p:nvPicPr>
          <p:cNvPr id="26" name="Picture 25"/>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043341" y="3290787"/>
            <a:ext cx="2497667" cy="1700315"/>
          </a:xfrm>
          <a:prstGeom prst="rect">
            <a:avLst/>
          </a:prstGeom>
          <a:noFill/>
          <a:ln>
            <a:noFill/>
          </a:ln>
        </p:spPr>
      </p:pic>
      <p:pic>
        <p:nvPicPr>
          <p:cNvPr id="27" name="Picture 26"/>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26532" y="3271322"/>
            <a:ext cx="2402417" cy="1720344"/>
          </a:xfrm>
          <a:prstGeom prst="rect">
            <a:avLst/>
          </a:prstGeom>
          <a:noFill/>
          <a:ln>
            <a:noFill/>
          </a:ln>
        </p:spPr>
      </p:pic>
      <p:sp>
        <p:nvSpPr>
          <p:cNvPr id="29" name="Rectangle 28">
            <a:extLst>
              <a:ext uri="{FF2B5EF4-FFF2-40B4-BE49-F238E27FC236}">
                <a16:creationId xmlns:a16="http://schemas.microsoft.com/office/drawing/2014/main" id="{73EDA7B9-D8D1-42EA-950B-593D718FD0EB}"/>
              </a:ext>
            </a:extLst>
          </p:cNvPr>
          <p:cNvSpPr/>
          <p:nvPr/>
        </p:nvSpPr>
        <p:spPr>
          <a:xfrm>
            <a:off x="152400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368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524000" y="0"/>
            <a:ext cx="9122834"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004" y="63036"/>
            <a:ext cx="1400831" cy="73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51008" y="1695114"/>
            <a:ext cx="3534833" cy="1255565"/>
          </a:xfrm>
          <a:prstGeom prst="rect">
            <a:avLst/>
          </a:prstGeom>
          <a:solidFill>
            <a:srgbClr val="FFFF99"/>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5312841" y="990604"/>
            <a:ext cx="5228167" cy="1255565"/>
          </a:xfrm>
          <a:prstGeom prst="rect">
            <a:avLst/>
          </a:prstGeom>
          <a:solidFill>
            <a:srgbClr val="FFFF99"/>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651008" y="990601"/>
            <a:ext cx="3534833" cy="640012"/>
          </a:xfrm>
          <a:prstGeom prst="rect">
            <a:avLst/>
          </a:prstGeom>
          <a:solidFill>
            <a:schemeClr val="accent2">
              <a:lumMod val="40000"/>
              <a:lumOff val="60000"/>
            </a:schemeClr>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312841" y="4972050"/>
            <a:ext cx="5228167" cy="1717230"/>
          </a:xfrm>
          <a:prstGeom prst="rect">
            <a:avLst/>
          </a:prstGeom>
          <a:solidFill>
            <a:schemeClr val="accent2">
              <a:lumMod val="40000"/>
              <a:lumOff val="60000"/>
            </a:schemeClr>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2500" y="3200405"/>
            <a:ext cx="2476500" cy="18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1968508" y="5201999"/>
            <a:ext cx="2816627" cy="1408145"/>
            <a:chOff x="23549454" y="4498692"/>
            <a:chExt cx="6643291" cy="5569263"/>
          </a:xfrm>
        </p:grpSpPr>
        <p:grpSp>
          <p:nvGrpSpPr>
            <p:cNvPr id="18" name="Group 17"/>
            <p:cNvGrpSpPr/>
            <p:nvPr/>
          </p:nvGrpSpPr>
          <p:grpSpPr>
            <a:xfrm>
              <a:off x="23549454" y="4498692"/>
              <a:ext cx="3195119" cy="3432849"/>
              <a:chOff x="6434718" y="1000676"/>
              <a:chExt cx="1547636" cy="905241"/>
            </a:xfrm>
            <a:solidFill>
              <a:schemeClr val="bg1">
                <a:lumMod val="50000"/>
              </a:schemeClr>
            </a:solidFill>
          </p:grpSpPr>
          <p:sp>
            <p:nvSpPr>
              <p:cNvPr id="19" name="Rounded Rectangular Callout 18"/>
              <p:cNvSpPr/>
              <p:nvPr/>
            </p:nvSpPr>
            <p:spPr>
              <a:xfrm>
                <a:off x="6434718" y="1000676"/>
                <a:ext cx="1547636" cy="856026"/>
              </a:xfrm>
              <a:prstGeom prst="wedgeRoundRectCallout">
                <a:avLst>
                  <a:gd name="adj1" fmla="val -36313"/>
                  <a:gd name="adj2" fmla="val 65435"/>
                  <a:gd name="adj3" fmla="val 16667"/>
                </a:avLst>
              </a:prstGeom>
              <a:solidFill>
                <a:srgbClr val="FF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6507264" y="1023187"/>
                <a:ext cx="1424363" cy="88273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think it shows findings of acute chest syndrome and the blood in the urine is from renal papillary necrosis, a complication of sickle cell anemia</a:t>
                </a:r>
              </a:p>
            </p:txBody>
          </p:sp>
        </p:grpSp>
        <p:grpSp>
          <p:nvGrpSpPr>
            <p:cNvPr id="15" name="Group 14"/>
            <p:cNvGrpSpPr/>
            <p:nvPr/>
          </p:nvGrpSpPr>
          <p:grpSpPr>
            <a:xfrm>
              <a:off x="27143958" y="4754782"/>
              <a:ext cx="3048787" cy="2817000"/>
              <a:chOff x="5763007" y="1402866"/>
              <a:chExt cx="1656123" cy="1488607"/>
            </a:xfrm>
          </p:grpSpPr>
          <p:sp>
            <p:nvSpPr>
              <p:cNvPr id="16" name="Rounded Rectangular Callout 15"/>
              <p:cNvSpPr/>
              <p:nvPr/>
            </p:nvSpPr>
            <p:spPr>
              <a:xfrm>
                <a:off x="5817244" y="1402866"/>
                <a:ext cx="1601886" cy="1488607"/>
              </a:xfrm>
              <a:prstGeom prst="wedgeRoundRectCallout">
                <a:avLst>
                  <a:gd name="adj1" fmla="val 36586"/>
                  <a:gd name="adj2" fmla="val 87820"/>
                  <a:gd name="adj3" fmla="val 16667"/>
                </a:avLst>
              </a:prstGeom>
              <a:solidFill>
                <a:schemeClr val="accent2">
                  <a:lumMod val="40000"/>
                  <a:lumOff val="60000"/>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5763007" y="1493084"/>
                <a:ext cx="1654252" cy="131866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bet the CXR shows pulmonary hemorrhage; she has Goodpasture’s which explains the blood in the urine</a:t>
                </a:r>
              </a:p>
            </p:txBody>
          </p:sp>
        </p:grpSp>
        <p:grpSp>
          <p:nvGrpSpPr>
            <p:cNvPr id="21" name="Group 20"/>
            <p:cNvGrpSpPr/>
            <p:nvPr/>
          </p:nvGrpSpPr>
          <p:grpSpPr>
            <a:xfrm>
              <a:off x="24747623" y="7913235"/>
              <a:ext cx="4243511" cy="2154720"/>
              <a:chOff x="4609229" y="2568741"/>
              <a:chExt cx="2599851" cy="1391632"/>
            </a:xfrm>
            <a:solidFill>
              <a:srgbClr val="FFE049">
                <a:alpha val="50000"/>
              </a:srgbClr>
            </a:solidFill>
          </p:grpSpPr>
          <p:sp>
            <p:nvSpPr>
              <p:cNvPr id="22" name="Rounded Rectangular Callout 21"/>
              <p:cNvSpPr/>
              <p:nvPr/>
            </p:nvSpPr>
            <p:spPr>
              <a:xfrm>
                <a:off x="4609229" y="2568741"/>
                <a:ext cx="2599851" cy="1346940"/>
              </a:xfrm>
              <a:prstGeom prst="wedgeRoundRectCallout">
                <a:avLst>
                  <a:gd name="adj1" fmla="val 37802"/>
                  <a:gd name="adj2" fmla="val 65268"/>
                  <a:gd name="adj3" fmla="val 16667"/>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609229" y="2623875"/>
                <a:ext cx="2573799" cy="1336498"/>
              </a:xfrm>
              <a:prstGeom prst="rect">
                <a:avLst/>
              </a:prstGeom>
              <a:noFill/>
              <a:ln>
                <a:noFill/>
              </a:ln>
            </p:spPr>
            <p:txBody>
              <a:bodyPr wrap="square"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Or CXR shows TB which we already knew. She was on rifampin  which can make the urine red tinged – it’s not blood at all!</a:t>
                </a:r>
              </a:p>
            </p:txBody>
          </p:sp>
        </p:grpSp>
      </p:grpSp>
      <p:sp>
        <p:nvSpPr>
          <p:cNvPr id="14" name="Rounded Rectangle 13"/>
          <p:cNvSpPr/>
          <p:nvPr/>
        </p:nvSpPr>
        <p:spPr>
          <a:xfrm>
            <a:off x="2730503" y="4591050"/>
            <a:ext cx="1429479" cy="4000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24224" tIns="12111" rIns="24224" bIns="12111"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a:off x="2794008" y="4611733"/>
            <a:ext cx="1344083" cy="347624"/>
          </a:xfrm>
          <a:prstGeom prst="rect">
            <a:avLst/>
          </a:prstGeom>
          <a:noFill/>
          <a:ln>
            <a:noFill/>
          </a:ln>
        </p:spPr>
        <p:txBody>
          <a:bodyPr wrap="square" lIns="24224" tIns="12111" rIns="24224" bIns="12111"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Case generated: 7 year old female with red urine and an abnormal chest X-ray</a:t>
            </a:r>
          </a:p>
        </p:txBody>
      </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7218" y="3008"/>
            <a:ext cx="1341709" cy="835192"/>
          </a:xfrm>
          <a:prstGeom prst="rect">
            <a:avLst/>
          </a:prstGeom>
        </p:spPr>
      </p:pic>
      <p:sp>
        <p:nvSpPr>
          <p:cNvPr id="82" name="TextBox 81"/>
          <p:cNvSpPr txBox="1"/>
          <p:nvPr/>
        </p:nvSpPr>
        <p:spPr>
          <a:xfrm>
            <a:off x="2908924" y="36866"/>
            <a:ext cx="6609308" cy="840066"/>
          </a:xfrm>
          <a:prstGeom prst="rect">
            <a:avLst/>
          </a:prstGeom>
          <a:noFill/>
          <a:ln w="38100">
            <a:noFill/>
          </a:ln>
        </p:spPr>
        <p:txBody>
          <a:bodyPr wrap="square" lIns="24223" tIns="12111" rIns="24223" bIns="12111" rtlCol="0">
            <a:spAutoFit/>
          </a:bodyPr>
          <a:lstStyle/>
          <a:p>
            <a:pPr algn="ctr" defTabSz="913646"/>
            <a:r>
              <a:rPr lang="en-US" sz="1700" b="1" dirty="0">
                <a:solidFill>
                  <a:prstClr val="black"/>
                </a:solidFill>
                <a:latin typeface="Arial" panose="020B0604020202020204" pitchFamily="34" charset="0"/>
                <a:cs typeface="Arial" panose="020B0604020202020204" pitchFamily="34" charset="0"/>
              </a:rPr>
              <a:t>Gaming The System: C</a:t>
            </a:r>
            <a:r>
              <a:rPr lang="en-US" sz="1600" b="1" dirty="0">
                <a:solidFill>
                  <a:prstClr val="black"/>
                </a:solidFill>
                <a:latin typeface="Arial" panose="020B0604020202020204" pitchFamily="34" charset="0"/>
                <a:cs typeface="Arial" panose="020B0604020202020204" pitchFamily="34" charset="0"/>
              </a:rPr>
              <a:t>omparing a Random Case-Generating Game to Traditional Case–Based Morning Report</a:t>
            </a:r>
            <a:br>
              <a:rPr lang="en-US" sz="1600" b="1" dirty="0">
                <a:solidFill>
                  <a:prstClr val="black"/>
                </a:solidFill>
                <a:latin typeface="Arial" panose="020B0604020202020204" pitchFamily="34" charset="0"/>
                <a:cs typeface="Arial" panose="020B0604020202020204" pitchFamily="34" charset="0"/>
              </a:rPr>
            </a:br>
            <a:endParaRPr lang="en-US" sz="1000" dirty="0">
              <a:solidFill>
                <a:prstClr val="black"/>
              </a:solidFill>
              <a:latin typeface="Arial" panose="020B0604020202020204" pitchFamily="34" charset="0"/>
              <a:cs typeface="Arial" panose="020B0604020202020204" pitchFamily="34" charset="0"/>
            </a:endParaRPr>
          </a:p>
          <a:p>
            <a:pPr algn="ctr" defTabSz="913646"/>
            <a:r>
              <a:rPr lang="en-US" sz="1000" dirty="0">
                <a:solidFill>
                  <a:prstClr val="black"/>
                </a:solidFill>
                <a:latin typeface="Arial" panose="020B0604020202020204" pitchFamily="34" charset="0"/>
                <a:cs typeface="Arial" panose="020B0604020202020204" pitchFamily="34" charset="0"/>
              </a:rPr>
              <a:t>Pallavi Kamra MBBS</a:t>
            </a:r>
            <a:r>
              <a:rPr lang="en-US" sz="1000" baseline="30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 | Emily Borman-Shoap MD</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Lei Zhang</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Michael Pitt MD</a:t>
            </a:r>
            <a:r>
              <a:rPr lang="en-US" sz="1000" baseline="30000" dirty="0">
                <a:solidFill>
                  <a:prstClr val="black"/>
                </a:solidFill>
                <a:latin typeface="Arial" panose="020B0604020202020204" pitchFamily="34" charset="0"/>
                <a:cs typeface="Arial" panose="020B0604020202020204" pitchFamily="34" charset="0"/>
              </a:rPr>
              <a:t>2</a:t>
            </a:r>
          </a:p>
        </p:txBody>
      </p:sp>
      <p:pic>
        <p:nvPicPr>
          <p:cNvPr id="24" name="Picture 23"/>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043341" y="3290787"/>
            <a:ext cx="2497667" cy="1700315"/>
          </a:xfrm>
          <a:prstGeom prst="rect">
            <a:avLst/>
          </a:prstGeom>
          <a:noFill/>
          <a:ln>
            <a:noFill/>
          </a:ln>
        </p:spPr>
      </p:pic>
      <p:pic>
        <p:nvPicPr>
          <p:cNvPr id="26" name="Picture 25"/>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26532" y="3271322"/>
            <a:ext cx="2402417" cy="1720344"/>
          </a:xfrm>
          <a:prstGeom prst="rect">
            <a:avLst/>
          </a:prstGeom>
          <a:noFill/>
          <a:ln>
            <a:noFill/>
          </a:ln>
        </p:spPr>
      </p:pic>
      <p:sp>
        <p:nvSpPr>
          <p:cNvPr id="27" name="TextBox 26"/>
          <p:cNvSpPr txBox="1"/>
          <p:nvPr/>
        </p:nvSpPr>
        <p:spPr>
          <a:xfrm>
            <a:off x="5562600" y="914400"/>
            <a:ext cx="4993418" cy="1477328"/>
          </a:xfrm>
          <a:prstGeom prst="rect">
            <a:avLst/>
          </a:prstGeom>
          <a:noFill/>
        </p:spPr>
        <p:txBody>
          <a:bodyPr wrap="square" rtlCol="0">
            <a:spAutoFit/>
          </a:bodyPr>
          <a:lstStyle/>
          <a:p>
            <a:pPr algn="ctr"/>
            <a:r>
              <a:rPr lang="en-US" sz="4500" dirty="0"/>
              <a:t>Step 3: Start Spacing Out Text Boxes</a:t>
            </a:r>
          </a:p>
        </p:txBody>
      </p:sp>
      <p:sp>
        <p:nvSpPr>
          <p:cNvPr id="29" name="Rectangle 28">
            <a:extLst>
              <a:ext uri="{FF2B5EF4-FFF2-40B4-BE49-F238E27FC236}">
                <a16:creationId xmlns:a16="http://schemas.microsoft.com/office/drawing/2014/main" id="{DB95028E-0836-4227-92DB-F5D57B378537}"/>
              </a:ext>
            </a:extLst>
          </p:cNvPr>
          <p:cNvSpPr/>
          <p:nvPr/>
        </p:nvSpPr>
        <p:spPr>
          <a:xfrm>
            <a:off x="152400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049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524000" y="0"/>
            <a:ext cx="9122834"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004" y="63036"/>
            <a:ext cx="1400831" cy="73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51008" y="1695114"/>
            <a:ext cx="3534833" cy="1255565"/>
          </a:xfrm>
          <a:prstGeom prst="rect">
            <a:avLst/>
          </a:prstGeom>
          <a:solidFill>
            <a:srgbClr val="FFFF99"/>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5312841" y="990604"/>
            <a:ext cx="5228167" cy="1255565"/>
          </a:xfrm>
          <a:prstGeom prst="rect">
            <a:avLst/>
          </a:prstGeom>
          <a:solidFill>
            <a:srgbClr val="FFFF99"/>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651008" y="990601"/>
            <a:ext cx="3534833" cy="640012"/>
          </a:xfrm>
          <a:prstGeom prst="rect">
            <a:avLst/>
          </a:prstGeom>
          <a:solidFill>
            <a:schemeClr val="accent2">
              <a:lumMod val="40000"/>
              <a:lumOff val="60000"/>
            </a:schemeClr>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312841" y="4972050"/>
            <a:ext cx="5228167" cy="1717230"/>
          </a:xfrm>
          <a:prstGeom prst="rect">
            <a:avLst/>
          </a:prstGeom>
          <a:solidFill>
            <a:schemeClr val="accent2">
              <a:lumMod val="40000"/>
              <a:lumOff val="60000"/>
            </a:schemeClr>
          </a:solidFill>
          <a:ln w="38100">
            <a:noFill/>
          </a:ln>
        </p:spPr>
        <p:txBody>
          <a:bodyPr wrap="square" lIns="24224" tIns="12111" rIns="24224" bIns="12111" rtlCol="0">
            <a:spAutoFit/>
          </a:bodyPr>
          <a:lstStyle/>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2500" y="3200405"/>
            <a:ext cx="2476500" cy="18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1968508" y="5201999"/>
            <a:ext cx="2816627" cy="1408145"/>
            <a:chOff x="23549454" y="4498692"/>
            <a:chExt cx="6643291" cy="5569263"/>
          </a:xfrm>
        </p:grpSpPr>
        <p:grpSp>
          <p:nvGrpSpPr>
            <p:cNvPr id="18" name="Group 17"/>
            <p:cNvGrpSpPr/>
            <p:nvPr/>
          </p:nvGrpSpPr>
          <p:grpSpPr>
            <a:xfrm>
              <a:off x="23549454" y="4498692"/>
              <a:ext cx="3195119" cy="3432849"/>
              <a:chOff x="6434718" y="1000676"/>
              <a:chExt cx="1547636" cy="905241"/>
            </a:xfrm>
            <a:solidFill>
              <a:schemeClr val="bg1">
                <a:lumMod val="50000"/>
              </a:schemeClr>
            </a:solidFill>
          </p:grpSpPr>
          <p:sp>
            <p:nvSpPr>
              <p:cNvPr id="19" name="Rounded Rectangular Callout 18"/>
              <p:cNvSpPr/>
              <p:nvPr/>
            </p:nvSpPr>
            <p:spPr>
              <a:xfrm>
                <a:off x="6434718" y="1000676"/>
                <a:ext cx="1547636" cy="856026"/>
              </a:xfrm>
              <a:prstGeom prst="wedgeRoundRectCallout">
                <a:avLst>
                  <a:gd name="adj1" fmla="val -36313"/>
                  <a:gd name="adj2" fmla="val 65435"/>
                  <a:gd name="adj3" fmla="val 16667"/>
                </a:avLst>
              </a:prstGeom>
              <a:solidFill>
                <a:srgbClr val="FF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6507264" y="1023187"/>
                <a:ext cx="1424363" cy="88273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think it shows findings of acute chest syndrome and the blood in the urine is from renal papillary necrosis, a complication of sickle cell anemia</a:t>
                </a:r>
              </a:p>
            </p:txBody>
          </p:sp>
        </p:grpSp>
        <p:grpSp>
          <p:nvGrpSpPr>
            <p:cNvPr id="15" name="Group 14"/>
            <p:cNvGrpSpPr/>
            <p:nvPr/>
          </p:nvGrpSpPr>
          <p:grpSpPr>
            <a:xfrm>
              <a:off x="27143958" y="4754782"/>
              <a:ext cx="3048787" cy="2817000"/>
              <a:chOff x="5763007" y="1402866"/>
              <a:chExt cx="1656123" cy="1488607"/>
            </a:xfrm>
          </p:grpSpPr>
          <p:sp>
            <p:nvSpPr>
              <p:cNvPr id="16" name="Rounded Rectangular Callout 15"/>
              <p:cNvSpPr/>
              <p:nvPr/>
            </p:nvSpPr>
            <p:spPr>
              <a:xfrm>
                <a:off x="5817244" y="1402866"/>
                <a:ext cx="1601886" cy="1488607"/>
              </a:xfrm>
              <a:prstGeom prst="wedgeRoundRectCallout">
                <a:avLst>
                  <a:gd name="adj1" fmla="val 36586"/>
                  <a:gd name="adj2" fmla="val 87820"/>
                  <a:gd name="adj3" fmla="val 16667"/>
                </a:avLst>
              </a:prstGeom>
              <a:solidFill>
                <a:schemeClr val="accent2">
                  <a:lumMod val="40000"/>
                  <a:lumOff val="60000"/>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5763007" y="1493084"/>
                <a:ext cx="1654252" cy="131866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bet the CXR shows pulmonary hemorrhage; she has Goodpasture’s which explains the blood in the urine</a:t>
                </a:r>
              </a:p>
            </p:txBody>
          </p:sp>
        </p:grpSp>
        <p:grpSp>
          <p:nvGrpSpPr>
            <p:cNvPr id="21" name="Group 20"/>
            <p:cNvGrpSpPr/>
            <p:nvPr/>
          </p:nvGrpSpPr>
          <p:grpSpPr>
            <a:xfrm>
              <a:off x="24747623" y="7913235"/>
              <a:ext cx="4243511" cy="2154720"/>
              <a:chOff x="4609229" y="2568741"/>
              <a:chExt cx="2599851" cy="1391632"/>
            </a:xfrm>
            <a:solidFill>
              <a:srgbClr val="FFE049">
                <a:alpha val="50000"/>
              </a:srgbClr>
            </a:solidFill>
          </p:grpSpPr>
          <p:sp>
            <p:nvSpPr>
              <p:cNvPr id="22" name="Rounded Rectangular Callout 21"/>
              <p:cNvSpPr/>
              <p:nvPr/>
            </p:nvSpPr>
            <p:spPr>
              <a:xfrm>
                <a:off x="4609229" y="2568741"/>
                <a:ext cx="2599851" cy="1346940"/>
              </a:xfrm>
              <a:prstGeom prst="wedgeRoundRectCallout">
                <a:avLst>
                  <a:gd name="adj1" fmla="val 37802"/>
                  <a:gd name="adj2" fmla="val 65268"/>
                  <a:gd name="adj3" fmla="val 16667"/>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609229" y="2623875"/>
                <a:ext cx="2573799" cy="1336498"/>
              </a:xfrm>
              <a:prstGeom prst="rect">
                <a:avLst/>
              </a:prstGeom>
              <a:noFill/>
              <a:ln>
                <a:noFill/>
              </a:ln>
            </p:spPr>
            <p:txBody>
              <a:bodyPr wrap="square"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Or CXR shows TB which we already knew. She was on rifampin  which can make the urine red tinged – it’s not blood at all!</a:t>
                </a:r>
              </a:p>
            </p:txBody>
          </p:sp>
        </p:grpSp>
      </p:grpSp>
      <p:sp>
        <p:nvSpPr>
          <p:cNvPr id="14" name="Rounded Rectangle 13"/>
          <p:cNvSpPr/>
          <p:nvPr/>
        </p:nvSpPr>
        <p:spPr>
          <a:xfrm>
            <a:off x="2730503" y="4591050"/>
            <a:ext cx="1429479" cy="4000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24224" tIns="12111" rIns="24224" bIns="12111"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a:off x="2794008" y="4611733"/>
            <a:ext cx="1344083" cy="347624"/>
          </a:xfrm>
          <a:prstGeom prst="rect">
            <a:avLst/>
          </a:prstGeom>
          <a:noFill/>
          <a:ln>
            <a:noFill/>
          </a:ln>
        </p:spPr>
        <p:txBody>
          <a:bodyPr wrap="square" lIns="24224" tIns="12111" rIns="24224" bIns="12111"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Case generated: 7 year old female with red urine and an abnormal chest X-ray</a:t>
            </a:r>
          </a:p>
        </p:txBody>
      </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7218" y="3008"/>
            <a:ext cx="1341709" cy="835192"/>
          </a:xfrm>
          <a:prstGeom prst="rect">
            <a:avLst/>
          </a:prstGeom>
        </p:spPr>
      </p:pic>
      <p:sp>
        <p:nvSpPr>
          <p:cNvPr id="82" name="TextBox 81"/>
          <p:cNvSpPr txBox="1"/>
          <p:nvPr/>
        </p:nvSpPr>
        <p:spPr>
          <a:xfrm>
            <a:off x="2908924" y="36866"/>
            <a:ext cx="6609308" cy="840066"/>
          </a:xfrm>
          <a:prstGeom prst="rect">
            <a:avLst/>
          </a:prstGeom>
          <a:noFill/>
          <a:ln w="38100">
            <a:noFill/>
          </a:ln>
        </p:spPr>
        <p:txBody>
          <a:bodyPr wrap="square" lIns="24223" tIns="12111" rIns="24223" bIns="12111" rtlCol="0">
            <a:spAutoFit/>
          </a:bodyPr>
          <a:lstStyle/>
          <a:p>
            <a:pPr algn="ctr" defTabSz="913646"/>
            <a:r>
              <a:rPr lang="en-US" sz="1700" b="1" dirty="0">
                <a:solidFill>
                  <a:prstClr val="black"/>
                </a:solidFill>
                <a:latin typeface="Arial" panose="020B0604020202020204" pitchFamily="34" charset="0"/>
                <a:cs typeface="Arial" panose="020B0604020202020204" pitchFamily="34" charset="0"/>
              </a:rPr>
              <a:t>Gaming The System: C</a:t>
            </a:r>
            <a:r>
              <a:rPr lang="en-US" sz="1600" b="1" dirty="0">
                <a:solidFill>
                  <a:prstClr val="black"/>
                </a:solidFill>
                <a:latin typeface="Arial" panose="020B0604020202020204" pitchFamily="34" charset="0"/>
                <a:cs typeface="Arial" panose="020B0604020202020204" pitchFamily="34" charset="0"/>
              </a:rPr>
              <a:t>omparing a Random Case-Generating Game to Traditional Case–Based Morning Report</a:t>
            </a:r>
            <a:br>
              <a:rPr lang="en-US" sz="1600" b="1" dirty="0">
                <a:solidFill>
                  <a:prstClr val="black"/>
                </a:solidFill>
                <a:latin typeface="Arial" panose="020B0604020202020204" pitchFamily="34" charset="0"/>
                <a:cs typeface="Arial" panose="020B0604020202020204" pitchFamily="34" charset="0"/>
              </a:rPr>
            </a:br>
            <a:endParaRPr lang="en-US" sz="1000" dirty="0">
              <a:solidFill>
                <a:prstClr val="black"/>
              </a:solidFill>
              <a:latin typeface="Arial" panose="020B0604020202020204" pitchFamily="34" charset="0"/>
              <a:cs typeface="Arial" panose="020B0604020202020204" pitchFamily="34" charset="0"/>
            </a:endParaRPr>
          </a:p>
          <a:p>
            <a:pPr algn="ctr" defTabSz="913646"/>
            <a:r>
              <a:rPr lang="en-US" sz="1000" dirty="0">
                <a:solidFill>
                  <a:prstClr val="black"/>
                </a:solidFill>
                <a:latin typeface="Arial" panose="020B0604020202020204" pitchFamily="34" charset="0"/>
                <a:cs typeface="Arial" panose="020B0604020202020204" pitchFamily="34" charset="0"/>
              </a:rPr>
              <a:t>Pallavi Kamra MBBS</a:t>
            </a:r>
            <a:r>
              <a:rPr lang="en-US" sz="1000" baseline="30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 | Emily Borman-Shoap MD</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Lei Zhang</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Michael Pitt MD</a:t>
            </a:r>
            <a:r>
              <a:rPr lang="en-US" sz="1000" baseline="30000" dirty="0">
                <a:solidFill>
                  <a:prstClr val="black"/>
                </a:solidFill>
                <a:latin typeface="Arial" panose="020B0604020202020204" pitchFamily="34" charset="0"/>
                <a:cs typeface="Arial" panose="020B0604020202020204" pitchFamily="34" charset="0"/>
              </a:rPr>
              <a:t>2</a:t>
            </a:r>
          </a:p>
        </p:txBody>
      </p:sp>
      <p:sp>
        <p:nvSpPr>
          <p:cNvPr id="30" name="Rectangle 29"/>
          <p:cNvSpPr/>
          <p:nvPr/>
        </p:nvSpPr>
        <p:spPr>
          <a:xfrm>
            <a:off x="8403538" y="4716189"/>
            <a:ext cx="1819971"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endParaRPr>
          </a:p>
        </p:txBody>
      </p:sp>
      <p:pic>
        <p:nvPicPr>
          <p:cNvPr id="44" name="Picture 43"/>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043341" y="3290787"/>
            <a:ext cx="2497667" cy="1700315"/>
          </a:xfrm>
          <a:prstGeom prst="rect">
            <a:avLst/>
          </a:prstGeom>
          <a:noFill/>
          <a:ln>
            <a:noFill/>
          </a:ln>
        </p:spPr>
      </p:pic>
      <p:pic>
        <p:nvPicPr>
          <p:cNvPr id="45" name="Picture 44"/>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26532" y="3271322"/>
            <a:ext cx="2402417" cy="1720344"/>
          </a:xfrm>
          <a:prstGeom prst="rect">
            <a:avLst/>
          </a:prstGeom>
          <a:noFill/>
          <a:ln>
            <a:noFill/>
          </a:ln>
        </p:spPr>
      </p:pic>
      <p:sp>
        <p:nvSpPr>
          <p:cNvPr id="32" name="TextBox 31"/>
          <p:cNvSpPr txBox="1"/>
          <p:nvPr/>
        </p:nvSpPr>
        <p:spPr>
          <a:xfrm>
            <a:off x="5546631" y="5132815"/>
            <a:ext cx="4993418" cy="1477328"/>
          </a:xfrm>
          <a:prstGeom prst="rect">
            <a:avLst/>
          </a:prstGeom>
          <a:noFill/>
        </p:spPr>
        <p:txBody>
          <a:bodyPr wrap="square" rtlCol="0">
            <a:spAutoFit/>
          </a:bodyPr>
          <a:lstStyle/>
          <a:p>
            <a:pPr algn="ctr"/>
            <a:r>
              <a:rPr lang="en-US" sz="4500" dirty="0"/>
              <a:t>Step 4: Fill in with the </a:t>
            </a:r>
            <a:r>
              <a:rPr lang="en-US" sz="4500" b="1" u="sng" dirty="0"/>
              <a:t>essential</a:t>
            </a:r>
            <a:r>
              <a:rPr lang="en-US" sz="4500" dirty="0"/>
              <a:t> text</a:t>
            </a:r>
          </a:p>
        </p:txBody>
      </p:sp>
      <p:sp>
        <p:nvSpPr>
          <p:cNvPr id="27" name="Rectangle 26">
            <a:extLst>
              <a:ext uri="{FF2B5EF4-FFF2-40B4-BE49-F238E27FC236}">
                <a16:creationId xmlns:a16="http://schemas.microsoft.com/office/drawing/2014/main" id="{67F634EE-2AE3-4A80-9302-8876C8F59D49}"/>
              </a:ext>
            </a:extLst>
          </p:cNvPr>
          <p:cNvSpPr/>
          <p:nvPr/>
        </p:nvSpPr>
        <p:spPr>
          <a:xfrm>
            <a:off x="152400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793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524000" y="0"/>
            <a:ext cx="9122834"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004" y="63036"/>
            <a:ext cx="1400831" cy="73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51008" y="1974862"/>
            <a:ext cx="3534833" cy="1301731"/>
          </a:xfrm>
          <a:prstGeom prst="rect">
            <a:avLst/>
          </a:prstGeom>
          <a:solidFill>
            <a:srgbClr val="FFFF99"/>
          </a:solidFill>
          <a:ln w="38100">
            <a:noFill/>
          </a:ln>
        </p:spPr>
        <p:txBody>
          <a:bodyPr wrap="square" lIns="24224" tIns="12111" rIns="24224" bIns="12111" rtlCol="0">
            <a:spAutoFit/>
          </a:bodyPr>
          <a:lstStyle/>
          <a:p>
            <a:pPr defTabSz="913646"/>
            <a:r>
              <a:rPr lang="en-US" sz="1100" b="1" u="sng" dirty="0">
                <a:solidFill>
                  <a:prstClr val="black"/>
                </a:solidFill>
                <a:latin typeface="Arial" panose="020B0604020202020204" pitchFamily="34" charset="0"/>
                <a:cs typeface="Arial" panose="020B0604020202020204" pitchFamily="34" charset="0"/>
              </a:rPr>
              <a:t>METHODS</a:t>
            </a:r>
          </a:p>
          <a:p>
            <a:pPr defTabSz="913646"/>
            <a:r>
              <a:rPr lang="en-US" sz="1100" b="1" u="sng" dirty="0">
                <a:solidFill>
                  <a:prstClr val="black"/>
                </a:solidFill>
                <a:latin typeface="Arial" panose="020B0604020202020204" pitchFamily="34" charset="0"/>
                <a:cs typeface="Arial" panose="020B0604020202020204" pitchFamily="34" charset="0"/>
              </a:rPr>
              <a:t>The Game: Differential Diagnosis Slot Machine</a:t>
            </a:r>
            <a:br>
              <a:rPr lang="en-US" sz="1100" b="1" u="sng" dirty="0">
                <a:solidFill>
                  <a:prstClr val="black"/>
                </a:solidFill>
                <a:latin typeface="Arial" panose="020B0604020202020204" pitchFamily="34" charset="0"/>
                <a:cs typeface="Arial" panose="020B0604020202020204" pitchFamily="34" charset="0"/>
              </a:rPr>
            </a:br>
            <a:endParaRPr lang="en-US" sz="1100" b="1" u="sng" dirty="0">
              <a:solidFill>
                <a:prstClr val="black"/>
              </a:solidFill>
              <a:latin typeface="Arial" panose="020B0604020202020204" pitchFamily="34" charset="0"/>
              <a:cs typeface="Arial" panose="020B0604020202020204" pitchFamily="34" charset="0"/>
            </a:endParaRPr>
          </a:p>
          <a:p>
            <a:pPr marL="151402" indent="-151402" defTabSz="913646">
              <a:buFont typeface="Arial"/>
              <a:buChar char="•"/>
            </a:pPr>
            <a:r>
              <a:rPr lang="en-US" sz="1000" dirty="0">
                <a:solidFill>
                  <a:prstClr val="black"/>
                </a:solidFill>
                <a:latin typeface="Arial" panose="020B0604020202020204" pitchFamily="34" charset="0"/>
                <a:cs typeface="Arial" panose="020B0604020202020204" pitchFamily="34" charset="0"/>
              </a:rPr>
              <a:t>We created a game where </a:t>
            </a:r>
            <a:r>
              <a:rPr lang="en-US" sz="1000" b="1" dirty="0">
                <a:solidFill>
                  <a:prstClr val="black"/>
                </a:solidFill>
                <a:latin typeface="Arial" panose="020B0604020202020204" pitchFamily="34" charset="0"/>
                <a:cs typeface="Arial" panose="020B0604020202020204" pitchFamily="34" charset="0"/>
              </a:rPr>
              <a:t>cases could be generated in real time </a:t>
            </a:r>
            <a:r>
              <a:rPr lang="en-US" sz="1000" dirty="0">
                <a:solidFill>
                  <a:prstClr val="black"/>
                </a:solidFill>
                <a:latin typeface="Arial" panose="020B0604020202020204" pitchFamily="34" charset="0"/>
                <a:cs typeface="Arial" panose="020B0604020202020204" pitchFamily="34" charset="0"/>
              </a:rPr>
              <a:t>by drawing from </a:t>
            </a:r>
            <a:r>
              <a:rPr lang="en-US" sz="1000" b="1" u="sng" dirty="0">
                <a:solidFill>
                  <a:prstClr val="black"/>
                </a:solidFill>
                <a:latin typeface="Arial" panose="020B0604020202020204" pitchFamily="34" charset="0"/>
                <a:cs typeface="Arial" panose="020B0604020202020204" pitchFamily="34" charset="0"/>
              </a:rPr>
              <a:t>stacks of cards </a:t>
            </a:r>
            <a:r>
              <a:rPr lang="en-US" sz="1000" dirty="0">
                <a:solidFill>
                  <a:prstClr val="black"/>
                </a:solidFill>
                <a:latin typeface="Arial" panose="020B0604020202020204" pitchFamily="34" charset="0"/>
                <a:cs typeface="Arial" panose="020B0604020202020204" pitchFamily="34" charset="0"/>
              </a:rPr>
              <a:t>containing different </a:t>
            </a:r>
            <a:r>
              <a:rPr lang="en-US" sz="1000" b="1" dirty="0">
                <a:solidFill>
                  <a:prstClr val="black"/>
                </a:solidFill>
                <a:latin typeface="Arial" panose="020B0604020202020204" pitchFamily="34" charset="0"/>
                <a:cs typeface="Arial" panose="020B0604020202020204" pitchFamily="34" charset="0"/>
              </a:rPr>
              <a:t>ages/sexes</a:t>
            </a:r>
            <a:r>
              <a:rPr lang="en-US" sz="1000" dirty="0">
                <a:solidFill>
                  <a:prstClr val="black"/>
                </a:solidFill>
                <a:latin typeface="Arial" panose="020B0604020202020204" pitchFamily="34" charset="0"/>
                <a:cs typeface="Arial" panose="020B0604020202020204" pitchFamily="34" charset="0"/>
              </a:rPr>
              <a:t>, presenting </a:t>
            </a:r>
            <a:r>
              <a:rPr lang="en-US" sz="1000" b="1" dirty="0">
                <a:solidFill>
                  <a:prstClr val="black"/>
                </a:solidFill>
                <a:latin typeface="Arial" panose="020B0604020202020204" pitchFamily="34" charset="0"/>
                <a:cs typeface="Arial" panose="020B0604020202020204" pitchFamily="34" charset="0"/>
              </a:rPr>
              <a:t>complaints</a:t>
            </a:r>
            <a:r>
              <a:rPr lang="en-US" sz="1000" dirty="0">
                <a:solidFill>
                  <a:prstClr val="black"/>
                </a:solidFill>
                <a:latin typeface="Arial" panose="020B0604020202020204" pitchFamily="34" charset="0"/>
                <a:cs typeface="Arial" panose="020B0604020202020204" pitchFamily="34" charset="0"/>
              </a:rPr>
              <a:t>, and an </a:t>
            </a:r>
            <a:r>
              <a:rPr lang="en-US" sz="1000" b="1" dirty="0">
                <a:solidFill>
                  <a:prstClr val="black"/>
                </a:solidFill>
                <a:latin typeface="Arial" panose="020B0604020202020204" pitchFamily="34" charset="0"/>
                <a:cs typeface="Arial" panose="020B0604020202020204" pitchFamily="34" charset="0"/>
              </a:rPr>
              <a:t>abnormal laboratory or radiological findings</a:t>
            </a:r>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5312841" y="1153534"/>
            <a:ext cx="5228167" cy="1132454"/>
          </a:xfrm>
          <a:prstGeom prst="rect">
            <a:avLst/>
          </a:prstGeom>
          <a:solidFill>
            <a:srgbClr val="FFFF99"/>
          </a:solidFill>
          <a:ln w="38100">
            <a:noFill/>
          </a:ln>
        </p:spPr>
        <p:txBody>
          <a:bodyPr wrap="square" lIns="24224" tIns="12111" rIns="24224" bIns="12111" rtlCol="0">
            <a:spAutoFit/>
          </a:bodyPr>
          <a:lstStyle/>
          <a:p>
            <a:pPr defTabSz="913646"/>
            <a:r>
              <a:rPr lang="en-US" sz="1100" b="1" u="sng" dirty="0">
                <a:solidFill>
                  <a:prstClr val="black"/>
                </a:solidFill>
                <a:latin typeface="Arial" panose="020B0604020202020204" pitchFamily="34" charset="0"/>
                <a:cs typeface="Arial" panose="020B0604020202020204" pitchFamily="34" charset="0"/>
              </a:rPr>
              <a:t>METHODS: </a:t>
            </a:r>
          </a:p>
          <a:p>
            <a:pPr defTabSz="913646"/>
            <a:r>
              <a:rPr lang="en-US" sz="1100" b="1" u="sng" dirty="0">
                <a:solidFill>
                  <a:prstClr val="black"/>
                </a:solidFill>
                <a:latin typeface="Arial" panose="020B0604020202020204" pitchFamily="34" charset="0"/>
                <a:cs typeface="Arial" panose="020B0604020202020204" pitchFamily="34" charset="0"/>
              </a:rPr>
              <a:t>Implementation and Evaluation of sessions</a:t>
            </a: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r>
              <a:rPr lang="en-US" sz="1000" dirty="0">
                <a:solidFill>
                  <a:prstClr val="black"/>
                </a:solidFill>
                <a:latin typeface="Arial" panose="020B0604020202020204" pitchFamily="34" charset="0"/>
                <a:cs typeface="Arial" panose="020B0604020202020204" pitchFamily="34" charset="0"/>
              </a:rPr>
              <a:t>Medical students and residents on a general pediatric rotation participated in either a </a:t>
            </a:r>
            <a:r>
              <a:rPr lang="en-US" sz="1000" b="1" dirty="0">
                <a:solidFill>
                  <a:prstClr val="black"/>
                </a:solidFill>
                <a:latin typeface="Arial" panose="020B0604020202020204" pitchFamily="34" charset="0"/>
                <a:cs typeface="Arial" panose="020B0604020202020204" pitchFamily="34" charset="0"/>
              </a:rPr>
              <a:t>game based morning report (GBMR)</a:t>
            </a:r>
            <a:r>
              <a:rPr lang="en-US" sz="1000" dirty="0">
                <a:solidFill>
                  <a:prstClr val="black"/>
                </a:solidFill>
                <a:latin typeface="Arial" panose="020B0604020202020204" pitchFamily="34" charset="0"/>
                <a:cs typeface="Arial" panose="020B0604020202020204" pitchFamily="34" charset="0"/>
              </a:rPr>
              <a:t> or </a:t>
            </a:r>
            <a:r>
              <a:rPr lang="en-US" sz="1000" b="1" dirty="0">
                <a:solidFill>
                  <a:prstClr val="black"/>
                </a:solidFill>
                <a:latin typeface="Arial" panose="020B0604020202020204" pitchFamily="34" charset="0"/>
                <a:cs typeface="Arial" panose="020B0604020202020204" pitchFamily="34" charset="0"/>
              </a:rPr>
              <a:t>traditional morning report (TMR) </a:t>
            </a:r>
            <a:r>
              <a:rPr lang="en-US" sz="1000" dirty="0">
                <a:solidFill>
                  <a:prstClr val="black"/>
                </a:solidFill>
                <a:latin typeface="Arial" panose="020B0604020202020204" pitchFamily="34" charset="0"/>
                <a:cs typeface="Arial" panose="020B0604020202020204" pitchFamily="34" charset="0"/>
              </a:rPr>
              <a:t>– during which a facilitator presented a real case for discussion – or both, and completed an </a:t>
            </a:r>
            <a:r>
              <a:rPr lang="en-US" sz="1000" b="1" dirty="0">
                <a:solidFill>
                  <a:prstClr val="black"/>
                </a:solidFill>
                <a:latin typeface="Arial" panose="020B0604020202020204" pitchFamily="34" charset="0"/>
                <a:cs typeface="Arial" panose="020B0604020202020204" pitchFamily="34" charset="0"/>
              </a:rPr>
              <a:t>anonymous post-session survey</a:t>
            </a:r>
            <a:r>
              <a:rPr lang="en-US" sz="1000" dirty="0">
                <a:solidFill>
                  <a:prstClr val="black"/>
                </a:solidFill>
                <a:latin typeface="Arial" panose="020B0604020202020204" pitchFamily="34" charset="0"/>
                <a:cs typeface="Arial" panose="020B0604020202020204" pitchFamily="34" charset="0"/>
              </a:rPr>
              <a:t> of Likert scale and open-ended questions</a:t>
            </a:r>
            <a:br>
              <a:rPr lang="en-US" sz="1000" dirty="0">
                <a:solidFill>
                  <a:prstClr val="black"/>
                </a:solidFill>
                <a:latin typeface="Arial" panose="020B0604020202020204" pitchFamily="34" charset="0"/>
                <a:cs typeface="Arial" panose="020B0604020202020204" pitchFamily="34" charset="0"/>
              </a:rPr>
            </a:br>
            <a:endParaRPr lang="en-US" sz="1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651008" y="1153538"/>
            <a:ext cx="3534833" cy="655400"/>
          </a:xfrm>
          <a:prstGeom prst="rect">
            <a:avLst/>
          </a:prstGeom>
          <a:solidFill>
            <a:schemeClr val="accent2">
              <a:lumMod val="40000"/>
              <a:lumOff val="60000"/>
            </a:schemeClr>
          </a:solidFill>
          <a:ln w="38100">
            <a:noFill/>
          </a:ln>
        </p:spPr>
        <p:txBody>
          <a:bodyPr wrap="square" lIns="24224" tIns="12111" rIns="24224" bIns="12111" rtlCol="0">
            <a:spAutoFit/>
          </a:bodyPr>
          <a:lstStyle/>
          <a:p>
            <a:pPr defTabSz="913646"/>
            <a:r>
              <a:rPr lang="en-US" sz="1100" b="1" u="sng" dirty="0">
                <a:solidFill>
                  <a:prstClr val="black"/>
                </a:solidFill>
                <a:latin typeface="Arial" panose="020B0604020202020204" pitchFamily="34" charset="0"/>
                <a:cs typeface="Arial" panose="020B0604020202020204" pitchFamily="34" charset="0"/>
              </a:rPr>
              <a:t>OBJECTIVE</a:t>
            </a:r>
          </a:p>
          <a:p>
            <a:pPr defTabSz="913646"/>
            <a:r>
              <a:rPr lang="en-US" sz="1000" dirty="0">
                <a:solidFill>
                  <a:prstClr val="black"/>
                </a:solidFill>
                <a:latin typeface="Arial" panose="020B0604020202020204" pitchFamily="34" charset="0"/>
                <a:cs typeface="Arial" panose="020B0604020202020204" pitchFamily="34" charset="0"/>
              </a:rPr>
              <a:t>Compare the learner experience of a </a:t>
            </a:r>
            <a:r>
              <a:rPr lang="en-US" sz="1000" b="1" dirty="0">
                <a:solidFill>
                  <a:prstClr val="black"/>
                </a:solidFill>
                <a:latin typeface="Arial" panose="020B0604020202020204" pitchFamily="34" charset="0"/>
                <a:cs typeface="Arial" panose="020B0604020202020204" pitchFamily="34" charset="0"/>
              </a:rPr>
              <a:t>novel</a:t>
            </a:r>
            <a:r>
              <a:rPr lang="en-US" sz="1000" dirty="0">
                <a:solidFill>
                  <a:prstClr val="black"/>
                </a:solidFill>
                <a:latin typeface="Arial" panose="020B0604020202020204" pitchFamily="34" charset="0"/>
                <a:cs typeface="Arial" panose="020B0604020202020204" pitchFamily="34" charset="0"/>
              </a:rPr>
              <a:t> </a:t>
            </a:r>
            <a:r>
              <a:rPr lang="en-US" sz="1000" b="1" dirty="0">
                <a:solidFill>
                  <a:prstClr val="black"/>
                </a:solidFill>
                <a:latin typeface="Arial" panose="020B0604020202020204" pitchFamily="34" charset="0"/>
                <a:cs typeface="Arial" panose="020B0604020202020204" pitchFamily="34" charset="0"/>
              </a:rPr>
              <a:t>educational game </a:t>
            </a:r>
            <a:r>
              <a:rPr lang="en-US" sz="1000" dirty="0">
                <a:solidFill>
                  <a:prstClr val="black"/>
                </a:solidFill>
                <a:latin typeface="Arial" panose="020B0604020202020204" pitchFamily="34" charset="0"/>
                <a:cs typeface="Arial" panose="020B0604020202020204" pitchFamily="34" charset="0"/>
              </a:rPr>
              <a:t>that can be used for </a:t>
            </a:r>
            <a:r>
              <a:rPr lang="en-US" sz="1000" b="1" dirty="0">
                <a:solidFill>
                  <a:prstClr val="black"/>
                </a:solidFill>
                <a:latin typeface="Arial" panose="020B0604020202020204" pitchFamily="34" charset="0"/>
                <a:cs typeface="Arial" panose="020B0604020202020204" pitchFamily="34" charset="0"/>
              </a:rPr>
              <a:t>creating impromptu case-based sessions </a:t>
            </a:r>
            <a:r>
              <a:rPr lang="en-US" sz="1000" dirty="0">
                <a:solidFill>
                  <a:prstClr val="black"/>
                </a:solidFill>
                <a:latin typeface="Arial" panose="020B0604020202020204" pitchFamily="34" charset="0"/>
                <a:cs typeface="Arial" panose="020B0604020202020204" pitchFamily="34" charset="0"/>
              </a:rPr>
              <a:t>to traditional morning report sessions </a:t>
            </a:r>
          </a:p>
        </p:txBody>
      </p:sp>
      <p:sp>
        <p:nvSpPr>
          <p:cNvPr id="9" name="TextBox 8"/>
          <p:cNvSpPr txBox="1"/>
          <p:nvPr/>
        </p:nvSpPr>
        <p:spPr>
          <a:xfrm>
            <a:off x="5312841" y="2359242"/>
            <a:ext cx="5228167" cy="3117613"/>
          </a:xfrm>
          <a:prstGeom prst="rect">
            <a:avLst/>
          </a:prstGeom>
          <a:noFill/>
          <a:ln w="38100">
            <a:noFill/>
          </a:ln>
        </p:spPr>
        <p:txBody>
          <a:bodyPr wrap="square" lIns="24224" tIns="12111" rIns="24224" bIns="12111" rtlCol="0">
            <a:spAutoFit/>
          </a:bodyPr>
          <a:lstStyle/>
          <a:p>
            <a:pPr defTabSz="913646"/>
            <a:r>
              <a:rPr lang="en-US" sz="1100" b="1" u="sng" dirty="0">
                <a:solidFill>
                  <a:prstClr val="black"/>
                </a:solidFill>
                <a:latin typeface="Arial" panose="020B0604020202020204" pitchFamily="34" charset="0"/>
                <a:cs typeface="Arial" panose="020B0604020202020204" pitchFamily="34" charset="0"/>
              </a:rPr>
              <a:t>RESULTS</a:t>
            </a:r>
          </a:p>
          <a:p>
            <a:pPr marL="151408" indent="-151408" defTabSz="913646">
              <a:buFont typeface="Arial"/>
              <a:buChar char="•"/>
            </a:pPr>
            <a:r>
              <a:rPr lang="en-US" sz="1000" b="1" dirty="0">
                <a:solidFill>
                  <a:prstClr val="black"/>
                </a:solidFill>
                <a:latin typeface="Arial" panose="020B0604020202020204" pitchFamily="34" charset="0"/>
                <a:cs typeface="Arial" panose="020B0604020202020204" pitchFamily="34" charset="0"/>
              </a:rPr>
              <a:t>Five TMR and  five GBMR sessions</a:t>
            </a:r>
            <a:r>
              <a:rPr lang="en-US" sz="1000" dirty="0">
                <a:solidFill>
                  <a:prstClr val="black"/>
                </a:solidFill>
                <a:latin typeface="Arial" panose="020B0604020202020204" pitchFamily="34" charset="0"/>
                <a:cs typeface="Arial" panose="020B0604020202020204" pitchFamily="34" charset="0"/>
              </a:rPr>
              <a:t> were conducted for pediatric trainees over a five month span (one of each per month)</a:t>
            </a:r>
          </a:p>
          <a:p>
            <a:pPr defTabSz="913646"/>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r>
              <a:rPr lang="en-US" sz="1000" dirty="0">
                <a:solidFill>
                  <a:prstClr val="black"/>
                </a:solidFill>
                <a:latin typeface="Arial" panose="020B0604020202020204" pitchFamily="34" charset="0"/>
                <a:cs typeface="Arial" panose="020B0604020202020204" pitchFamily="34" charset="0"/>
              </a:rPr>
              <a:t>All participants (</a:t>
            </a:r>
            <a:r>
              <a:rPr lang="en-US" sz="1000" b="1" dirty="0">
                <a:solidFill>
                  <a:prstClr val="black"/>
                </a:solidFill>
                <a:latin typeface="Arial" panose="020B0604020202020204" pitchFamily="34" charset="0"/>
                <a:cs typeface="Arial" panose="020B0604020202020204" pitchFamily="34" charset="0"/>
              </a:rPr>
              <a:t>n=61 in each session) </a:t>
            </a:r>
            <a:r>
              <a:rPr lang="en-US" sz="1000" dirty="0">
                <a:solidFill>
                  <a:prstClr val="black"/>
                </a:solidFill>
                <a:latin typeface="Arial" panose="020B0604020202020204" pitchFamily="34" charset="0"/>
                <a:cs typeface="Arial" panose="020B0604020202020204" pitchFamily="34" charset="0"/>
              </a:rPr>
              <a:t>completed the survey</a:t>
            </a:r>
          </a:p>
          <a:p>
            <a:pPr defTabSz="913646"/>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endParaRPr lang="en-US" sz="1000" dirty="0">
              <a:solidFill>
                <a:prstClr val="black"/>
              </a:solidFill>
              <a:latin typeface="Arial" panose="020B0604020202020204" pitchFamily="34" charset="0"/>
              <a:cs typeface="Arial" panose="020B0604020202020204" pitchFamily="34" charset="0"/>
            </a:endParaRPr>
          </a:p>
          <a:p>
            <a:pPr defTabSz="913646"/>
            <a:endParaRPr lang="en-US" sz="1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312841" y="4972050"/>
            <a:ext cx="5228167" cy="1578730"/>
          </a:xfrm>
          <a:prstGeom prst="rect">
            <a:avLst/>
          </a:prstGeom>
          <a:solidFill>
            <a:schemeClr val="accent2">
              <a:lumMod val="40000"/>
              <a:lumOff val="60000"/>
            </a:schemeClr>
          </a:solidFill>
          <a:ln w="38100">
            <a:noFill/>
          </a:ln>
        </p:spPr>
        <p:txBody>
          <a:bodyPr wrap="square" lIns="24224" tIns="12111" rIns="24224" bIns="12111" rtlCol="0">
            <a:spAutoFit/>
          </a:bodyPr>
          <a:lstStyle/>
          <a:p>
            <a:pPr defTabSz="913646"/>
            <a:r>
              <a:rPr lang="en-US" sz="1100" b="1" u="sng" dirty="0">
                <a:solidFill>
                  <a:prstClr val="black"/>
                </a:solidFill>
                <a:latin typeface="Arial" panose="020B0604020202020204" pitchFamily="34" charset="0"/>
                <a:cs typeface="Arial" panose="020B0604020202020204" pitchFamily="34" charset="0"/>
              </a:rPr>
              <a:t>CONCLUSIONS</a:t>
            </a:r>
          </a:p>
          <a:p>
            <a:pPr marL="151408" indent="-151408" defTabSz="913646">
              <a:buFont typeface="Arial"/>
              <a:buChar char="•"/>
            </a:pPr>
            <a:r>
              <a:rPr lang="en-US" sz="1000" dirty="0">
                <a:solidFill>
                  <a:prstClr val="black"/>
                </a:solidFill>
                <a:latin typeface="Arial" panose="020B0604020202020204" pitchFamily="34" charset="0"/>
                <a:cs typeface="Arial" panose="020B0604020202020204" pitchFamily="34" charset="0"/>
              </a:rPr>
              <a:t>Using a </a:t>
            </a:r>
            <a:r>
              <a:rPr lang="en-US" sz="1000" b="1" dirty="0">
                <a:solidFill>
                  <a:prstClr val="black"/>
                </a:solidFill>
                <a:latin typeface="Arial" panose="020B0604020202020204" pitchFamily="34" charset="0"/>
                <a:cs typeface="Arial" panose="020B0604020202020204" pitchFamily="34" charset="0"/>
              </a:rPr>
              <a:t>novel game </a:t>
            </a:r>
            <a:r>
              <a:rPr lang="en-US" sz="1000" dirty="0">
                <a:solidFill>
                  <a:prstClr val="black"/>
                </a:solidFill>
                <a:latin typeface="Arial" panose="020B0604020202020204" pitchFamily="34" charset="0"/>
                <a:cs typeface="Arial" panose="020B0604020202020204" pitchFamily="34" charset="0"/>
              </a:rPr>
              <a:t>to generate random cases for discussion </a:t>
            </a:r>
            <a:r>
              <a:rPr lang="en-US" sz="1000" b="1" dirty="0">
                <a:solidFill>
                  <a:prstClr val="black"/>
                </a:solidFill>
                <a:latin typeface="Arial" panose="020B0604020202020204" pitchFamily="34" charset="0"/>
                <a:cs typeface="Arial" panose="020B0604020202020204" pitchFamily="34" charset="0"/>
              </a:rPr>
              <a:t>was rated statistically the same or better than traditional morning report in all categories</a:t>
            </a:r>
            <a:r>
              <a:rPr lang="en-US" sz="1000" dirty="0">
                <a:solidFill>
                  <a:prstClr val="black"/>
                </a:solidFill>
                <a:latin typeface="Arial" panose="020B0604020202020204" pitchFamily="34" charset="0"/>
                <a:cs typeface="Arial" panose="020B0604020202020204" pitchFamily="34" charset="0"/>
              </a:rPr>
              <a:t>, including self rated learning, enjoyment, encouraging participation, engagement and desire to participate in future sessions</a:t>
            </a:r>
          </a:p>
          <a:p>
            <a:pPr defTabSz="913646"/>
            <a:endParaRPr lang="en-US" sz="1000" dirty="0">
              <a:solidFill>
                <a:prstClr val="black"/>
              </a:solidFill>
              <a:latin typeface="Arial" panose="020B0604020202020204" pitchFamily="34" charset="0"/>
              <a:cs typeface="Arial" panose="020B0604020202020204" pitchFamily="34" charset="0"/>
            </a:endParaRPr>
          </a:p>
          <a:p>
            <a:pPr marL="151408" indent="-151408" defTabSz="913646">
              <a:buFont typeface="Arial"/>
              <a:buChar char="•"/>
            </a:pPr>
            <a:r>
              <a:rPr lang="en-US" sz="1000" dirty="0">
                <a:solidFill>
                  <a:prstClr val="black"/>
                </a:solidFill>
                <a:latin typeface="Arial" panose="020B0604020202020204" pitchFamily="34" charset="0"/>
                <a:cs typeface="Arial" panose="020B0604020202020204" pitchFamily="34" charset="0"/>
              </a:rPr>
              <a:t>There was statistically </a:t>
            </a:r>
            <a:r>
              <a:rPr lang="en-US" sz="1000" b="1" dirty="0">
                <a:solidFill>
                  <a:prstClr val="black"/>
                </a:solidFill>
                <a:latin typeface="Arial" panose="020B0604020202020204" pitchFamily="34" charset="0"/>
                <a:cs typeface="Arial" panose="020B0604020202020204" pitchFamily="34" charset="0"/>
              </a:rPr>
              <a:t>more peer or near-peer learning in the game-based sessions as compared to traditional morning report </a:t>
            </a:r>
            <a:r>
              <a:rPr lang="en-US" sz="1000" dirty="0">
                <a:solidFill>
                  <a:prstClr val="black"/>
                </a:solidFill>
                <a:latin typeface="Arial" panose="020B0604020202020204" pitchFamily="34" charset="0"/>
                <a:cs typeface="Arial" panose="020B0604020202020204" pitchFamily="34" charset="0"/>
              </a:rPr>
              <a:t>where participants reported learning primarily from the facilitator</a:t>
            </a:r>
            <a:br>
              <a:rPr lang="en-US" sz="1000" dirty="0">
                <a:solidFill>
                  <a:prstClr val="black"/>
                </a:solidFill>
                <a:latin typeface="Arial" panose="020B0604020202020204" pitchFamily="34" charset="0"/>
                <a:cs typeface="Arial" panose="020B0604020202020204" pitchFamily="34" charset="0"/>
              </a:rPr>
            </a:br>
            <a:endParaRPr lang="en-US" sz="1000" dirty="0">
              <a:solidFill>
                <a:prstClr val="black"/>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2500" y="3395614"/>
            <a:ext cx="2476500" cy="18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1968508" y="5334001"/>
            <a:ext cx="2816627" cy="1408145"/>
            <a:chOff x="23549454" y="4498692"/>
            <a:chExt cx="6643291" cy="5569263"/>
          </a:xfrm>
        </p:grpSpPr>
        <p:grpSp>
          <p:nvGrpSpPr>
            <p:cNvPr id="18" name="Group 17"/>
            <p:cNvGrpSpPr/>
            <p:nvPr/>
          </p:nvGrpSpPr>
          <p:grpSpPr>
            <a:xfrm>
              <a:off x="23549454" y="4498692"/>
              <a:ext cx="3195119" cy="3432849"/>
              <a:chOff x="6434718" y="1000676"/>
              <a:chExt cx="1547636" cy="905241"/>
            </a:xfrm>
            <a:solidFill>
              <a:schemeClr val="bg1">
                <a:lumMod val="50000"/>
              </a:schemeClr>
            </a:solidFill>
          </p:grpSpPr>
          <p:sp>
            <p:nvSpPr>
              <p:cNvPr id="19" name="Rounded Rectangular Callout 18"/>
              <p:cNvSpPr/>
              <p:nvPr/>
            </p:nvSpPr>
            <p:spPr>
              <a:xfrm>
                <a:off x="6434718" y="1000676"/>
                <a:ext cx="1547636" cy="856026"/>
              </a:xfrm>
              <a:prstGeom prst="wedgeRoundRectCallout">
                <a:avLst>
                  <a:gd name="adj1" fmla="val -36313"/>
                  <a:gd name="adj2" fmla="val 65435"/>
                  <a:gd name="adj3" fmla="val 16667"/>
                </a:avLst>
              </a:prstGeom>
              <a:solidFill>
                <a:srgbClr val="FF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6507264" y="1023187"/>
                <a:ext cx="1424363" cy="88273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think it shows findings of acute chest syndrome and the blood in the urine is from renal papillary necrosis, a complication of sickle cell anemia</a:t>
                </a:r>
              </a:p>
            </p:txBody>
          </p:sp>
        </p:grpSp>
        <p:grpSp>
          <p:nvGrpSpPr>
            <p:cNvPr id="15" name="Group 14"/>
            <p:cNvGrpSpPr/>
            <p:nvPr/>
          </p:nvGrpSpPr>
          <p:grpSpPr>
            <a:xfrm>
              <a:off x="27143958" y="4754782"/>
              <a:ext cx="3048787" cy="2817000"/>
              <a:chOff x="5763007" y="1402866"/>
              <a:chExt cx="1656123" cy="1488607"/>
            </a:xfrm>
          </p:grpSpPr>
          <p:sp>
            <p:nvSpPr>
              <p:cNvPr id="16" name="Rounded Rectangular Callout 15"/>
              <p:cNvSpPr/>
              <p:nvPr/>
            </p:nvSpPr>
            <p:spPr>
              <a:xfrm>
                <a:off x="5817244" y="1402866"/>
                <a:ext cx="1601886" cy="1488607"/>
              </a:xfrm>
              <a:prstGeom prst="wedgeRoundRectCallout">
                <a:avLst>
                  <a:gd name="adj1" fmla="val 36586"/>
                  <a:gd name="adj2" fmla="val 87820"/>
                  <a:gd name="adj3" fmla="val 16667"/>
                </a:avLst>
              </a:prstGeom>
              <a:solidFill>
                <a:schemeClr val="accent2">
                  <a:lumMod val="40000"/>
                  <a:lumOff val="60000"/>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5763007" y="1493084"/>
                <a:ext cx="1654252" cy="1318660"/>
              </a:xfrm>
              <a:prstGeom prst="rect">
                <a:avLst/>
              </a:prstGeom>
              <a:noFill/>
            </p:spPr>
            <p:txBody>
              <a:bodyPr wrap="square" rtlCol="0">
                <a:spAutoFit/>
              </a:bodyPr>
              <a:lstStyle/>
              <a:p>
                <a:pPr algn="ctr" defTabSz="913646"/>
                <a:r>
                  <a:rPr lang="en-US" sz="700" b="1" dirty="0">
                    <a:solidFill>
                      <a:srgbClr val="000000"/>
                    </a:solidFill>
                    <a:latin typeface="Arial" panose="020B0604020202020204" pitchFamily="34" charset="0"/>
                    <a:cs typeface="Arial" panose="020B0604020202020204" pitchFamily="34" charset="0"/>
                  </a:rPr>
                  <a:t>I bet the CXR shows pulmonary hemorrhage; she has Goodpasture’s which explains the blood in the urine</a:t>
                </a:r>
              </a:p>
            </p:txBody>
          </p:sp>
        </p:grpSp>
        <p:grpSp>
          <p:nvGrpSpPr>
            <p:cNvPr id="21" name="Group 20"/>
            <p:cNvGrpSpPr/>
            <p:nvPr/>
          </p:nvGrpSpPr>
          <p:grpSpPr>
            <a:xfrm>
              <a:off x="24747623" y="7913235"/>
              <a:ext cx="4243511" cy="2154720"/>
              <a:chOff x="4609229" y="2568741"/>
              <a:chExt cx="2599851" cy="1391632"/>
            </a:xfrm>
            <a:solidFill>
              <a:srgbClr val="FFE049">
                <a:alpha val="50000"/>
              </a:srgbClr>
            </a:solidFill>
          </p:grpSpPr>
          <p:sp>
            <p:nvSpPr>
              <p:cNvPr id="22" name="Rounded Rectangular Callout 21"/>
              <p:cNvSpPr/>
              <p:nvPr/>
            </p:nvSpPr>
            <p:spPr>
              <a:xfrm>
                <a:off x="4609229" y="2568741"/>
                <a:ext cx="2599851" cy="1346940"/>
              </a:xfrm>
              <a:prstGeom prst="wedgeRoundRectCallout">
                <a:avLst>
                  <a:gd name="adj1" fmla="val 37802"/>
                  <a:gd name="adj2" fmla="val 65268"/>
                  <a:gd name="adj3" fmla="val 16667"/>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609229" y="2623875"/>
                <a:ext cx="2573799" cy="1336498"/>
              </a:xfrm>
              <a:prstGeom prst="rect">
                <a:avLst/>
              </a:prstGeom>
              <a:noFill/>
              <a:ln>
                <a:noFill/>
              </a:ln>
            </p:spPr>
            <p:txBody>
              <a:bodyPr wrap="square"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Or CXR shows TB which we already knew. She was on rifampin  which can make the urine red tinged – it’s not blood at all!</a:t>
                </a:r>
              </a:p>
            </p:txBody>
          </p:sp>
        </p:grpSp>
      </p:grpSp>
      <p:sp>
        <p:nvSpPr>
          <p:cNvPr id="14" name="Rounded Rectangle 13"/>
          <p:cNvSpPr/>
          <p:nvPr/>
        </p:nvSpPr>
        <p:spPr>
          <a:xfrm>
            <a:off x="2730503" y="4591050"/>
            <a:ext cx="1429479" cy="4000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24224" tIns="12111" rIns="24224" bIns="12111" rtlCol="0" anchor="ctr"/>
          <a:lstStyle/>
          <a:p>
            <a:pPr algn="ctr" defTabSz="913646"/>
            <a:endParaRPr lang="en-US" dirty="0">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a:off x="2794008" y="4611733"/>
            <a:ext cx="1344083" cy="347624"/>
          </a:xfrm>
          <a:prstGeom prst="rect">
            <a:avLst/>
          </a:prstGeom>
          <a:noFill/>
          <a:ln>
            <a:noFill/>
          </a:ln>
        </p:spPr>
        <p:txBody>
          <a:bodyPr wrap="square" lIns="24224" tIns="12111" rIns="24224" bIns="12111"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Case generated: 7 year old female with red urine and an abnormal chest X-ray</a:t>
            </a:r>
          </a:p>
        </p:txBody>
      </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7218" y="3008"/>
            <a:ext cx="1341709" cy="835192"/>
          </a:xfrm>
          <a:prstGeom prst="rect">
            <a:avLst/>
          </a:prstGeom>
        </p:spPr>
      </p:pic>
      <p:sp>
        <p:nvSpPr>
          <p:cNvPr id="82" name="TextBox 81"/>
          <p:cNvSpPr txBox="1"/>
          <p:nvPr/>
        </p:nvSpPr>
        <p:spPr>
          <a:xfrm>
            <a:off x="2908924" y="36873"/>
            <a:ext cx="6609308" cy="993955"/>
          </a:xfrm>
          <a:prstGeom prst="rect">
            <a:avLst/>
          </a:prstGeom>
          <a:noFill/>
          <a:ln w="38100">
            <a:noFill/>
          </a:ln>
        </p:spPr>
        <p:txBody>
          <a:bodyPr wrap="square" lIns="24223" tIns="12111" rIns="24223" bIns="12111" rtlCol="0">
            <a:spAutoFit/>
          </a:bodyPr>
          <a:lstStyle/>
          <a:p>
            <a:pPr algn="ctr" defTabSz="913646"/>
            <a:r>
              <a:rPr lang="en-US" sz="1700" b="1" dirty="0">
                <a:solidFill>
                  <a:prstClr val="black"/>
                </a:solidFill>
                <a:latin typeface="Arial" panose="020B0604020202020204" pitchFamily="34" charset="0"/>
                <a:cs typeface="Arial" panose="020B0604020202020204" pitchFamily="34" charset="0"/>
              </a:rPr>
              <a:t>Gaming The System: C</a:t>
            </a:r>
            <a:r>
              <a:rPr lang="en-US" sz="1600" b="1" dirty="0">
                <a:solidFill>
                  <a:prstClr val="black"/>
                </a:solidFill>
                <a:latin typeface="Arial" panose="020B0604020202020204" pitchFamily="34" charset="0"/>
                <a:cs typeface="Arial" panose="020B0604020202020204" pitchFamily="34" charset="0"/>
              </a:rPr>
              <a:t>omparing a Random Case-Generating Game to Traditional Case–Based Morning Report</a:t>
            </a:r>
            <a:br>
              <a:rPr lang="en-US" sz="1600" b="1" dirty="0">
                <a:solidFill>
                  <a:prstClr val="black"/>
                </a:solidFill>
                <a:latin typeface="Arial" panose="020B0604020202020204" pitchFamily="34" charset="0"/>
                <a:cs typeface="Arial" panose="020B0604020202020204" pitchFamily="34" charset="0"/>
              </a:rPr>
            </a:br>
            <a:endParaRPr lang="en-US" sz="1000" dirty="0">
              <a:solidFill>
                <a:prstClr val="black"/>
              </a:solidFill>
              <a:latin typeface="Arial" panose="020B0604020202020204" pitchFamily="34" charset="0"/>
              <a:cs typeface="Arial" panose="020B0604020202020204" pitchFamily="34" charset="0"/>
            </a:endParaRPr>
          </a:p>
          <a:p>
            <a:pPr algn="ctr" defTabSz="913646"/>
            <a:r>
              <a:rPr lang="en-US" sz="1000" dirty="0">
                <a:solidFill>
                  <a:prstClr val="black"/>
                </a:solidFill>
                <a:latin typeface="Arial" panose="020B0604020202020204" pitchFamily="34" charset="0"/>
                <a:cs typeface="Arial" panose="020B0604020202020204" pitchFamily="34" charset="0"/>
              </a:rPr>
              <a:t>Pallavi Kamra MBBS</a:t>
            </a:r>
            <a:r>
              <a:rPr lang="en-US" sz="1000" baseline="30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 | Emily Borman-Shoap MD</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Lei Zhang</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 | Michael Pitt MD</a:t>
            </a:r>
            <a:r>
              <a:rPr lang="en-US" sz="1000" baseline="30000" dirty="0">
                <a:solidFill>
                  <a:prstClr val="black"/>
                </a:solidFill>
                <a:latin typeface="Arial" panose="020B0604020202020204" pitchFamily="34" charset="0"/>
                <a:cs typeface="Arial" panose="020B0604020202020204" pitchFamily="34" charset="0"/>
              </a:rPr>
              <a:t>2</a:t>
            </a:r>
          </a:p>
          <a:p>
            <a:pPr algn="ctr" defTabSz="913646"/>
            <a:r>
              <a:rPr lang="en-US" sz="1000" baseline="30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Clinicas del Camino Real, Ventura. </a:t>
            </a:r>
            <a:r>
              <a:rPr lang="en-US" sz="1000" baseline="30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University of Minnesota</a:t>
            </a:r>
          </a:p>
        </p:txBody>
      </p:sp>
      <p:grpSp>
        <p:nvGrpSpPr>
          <p:cNvPr id="31" name="Group 30"/>
          <p:cNvGrpSpPr/>
          <p:nvPr/>
        </p:nvGrpSpPr>
        <p:grpSpPr>
          <a:xfrm>
            <a:off x="5185841" y="3152472"/>
            <a:ext cx="5355167" cy="1668492"/>
            <a:chOff x="13182600" y="12609888"/>
            <a:chExt cx="19278600" cy="6673967"/>
          </a:xfrm>
        </p:grpSpPr>
        <p:grpSp>
          <p:nvGrpSpPr>
            <p:cNvPr id="26" name="Group 25"/>
            <p:cNvGrpSpPr/>
            <p:nvPr/>
          </p:nvGrpSpPr>
          <p:grpSpPr>
            <a:xfrm>
              <a:off x="13182600" y="12609888"/>
              <a:ext cx="19278600" cy="1307306"/>
              <a:chOff x="13792199" y="11695093"/>
              <a:chExt cx="17754604" cy="1307306"/>
            </a:xfrm>
          </p:grpSpPr>
          <p:sp>
            <p:nvSpPr>
              <p:cNvPr id="12" name="TextBox 11"/>
              <p:cNvSpPr txBox="1"/>
              <p:nvPr/>
            </p:nvSpPr>
            <p:spPr>
              <a:xfrm>
                <a:off x="22783802" y="11695093"/>
                <a:ext cx="8763001" cy="1231106"/>
              </a:xfrm>
              <a:prstGeom prst="rect">
                <a:avLst/>
              </a:prstGeom>
              <a:noFill/>
            </p:spPr>
            <p:txBody>
              <a:bodyPr wrap="square"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Breakdown of Who the Learners Indicated they Learned the Most From During the Session</a:t>
                </a:r>
              </a:p>
            </p:txBody>
          </p:sp>
          <p:sp>
            <p:nvSpPr>
              <p:cNvPr id="38" name="TextBox 37"/>
              <p:cNvSpPr txBox="1"/>
              <p:nvPr/>
            </p:nvSpPr>
            <p:spPr>
              <a:xfrm>
                <a:off x="13792199" y="11771293"/>
                <a:ext cx="8763001" cy="1231106"/>
              </a:xfrm>
              <a:prstGeom prst="rect">
                <a:avLst/>
              </a:prstGeom>
              <a:noFill/>
            </p:spPr>
            <p:txBody>
              <a:bodyPr wrap="square" rtlCol="0">
                <a:spAutoFit/>
              </a:bodyPr>
              <a:lstStyle/>
              <a:p>
                <a:pPr algn="ctr" defTabSz="913646"/>
                <a:r>
                  <a:rPr lang="en-US" sz="700" b="1" dirty="0">
                    <a:solidFill>
                      <a:prstClr val="black"/>
                    </a:solidFill>
                    <a:latin typeface="Arial" panose="020B0604020202020204" pitchFamily="34" charset="0"/>
                    <a:cs typeface="Arial" panose="020B0604020202020204" pitchFamily="34" charset="0"/>
                  </a:rPr>
                  <a:t>Learner Feedback Comparison of </a:t>
                </a:r>
                <a:br>
                  <a:rPr lang="en-US" sz="700" b="1" dirty="0">
                    <a:solidFill>
                      <a:prstClr val="black"/>
                    </a:solidFill>
                    <a:latin typeface="Arial" panose="020B0604020202020204" pitchFamily="34" charset="0"/>
                    <a:cs typeface="Arial" panose="020B0604020202020204" pitchFamily="34" charset="0"/>
                  </a:rPr>
                </a:br>
                <a:r>
                  <a:rPr lang="en-US" sz="700" b="1" dirty="0">
                    <a:solidFill>
                      <a:prstClr val="black"/>
                    </a:solidFill>
                    <a:latin typeface="Arial" panose="020B0604020202020204" pitchFamily="34" charset="0"/>
                    <a:cs typeface="Arial" panose="020B0604020202020204" pitchFamily="34" charset="0"/>
                  </a:rPr>
                  <a:t>Traditional and Game-Based Morning Report</a:t>
                </a:r>
              </a:p>
            </p:txBody>
          </p:sp>
        </p:grpSp>
        <p:sp>
          <p:nvSpPr>
            <p:cNvPr id="30" name="Rectangle 29"/>
            <p:cNvSpPr/>
            <p:nvPr/>
          </p:nvSpPr>
          <p:spPr>
            <a:xfrm>
              <a:off x="24766306" y="18864755"/>
              <a:ext cx="6551894"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46"/>
              <a:endParaRPr lang="en-US" dirty="0">
                <a:solidFill>
                  <a:prstClr val="white"/>
                </a:solidFill>
              </a:endParaRPr>
            </a:p>
          </p:txBody>
        </p:sp>
      </p:grpSp>
      <p:pic>
        <p:nvPicPr>
          <p:cNvPr id="44" name="Picture 43"/>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043341" y="3290787"/>
            <a:ext cx="2497667" cy="1700315"/>
          </a:xfrm>
          <a:prstGeom prst="rect">
            <a:avLst/>
          </a:prstGeom>
          <a:noFill/>
          <a:ln>
            <a:noFill/>
          </a:ln>
        </p:spPr>
      </p:pic>
      <p:pic>
        <p:nvPicPr>
          <p:cNvPr id="45" name="Picture 44"/>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26532" y="3271322"/>
            <a:ext cx="2402417" cy="1720344"/>
          </a:xfrm>
          <a:prstGeom prst="rect">
            <a:avLst/>
          </a:prstGeom>
          <a:noFill/>
          <a:ln>
            <a:noFill/>
          </a:ln>
        </p:spPr>
      </p:pic>
      <p:sp>
        <p:nvSpPr>
          <p:cNvPr id="2" name="Rectangle 1">
            <a:extLst>
              <a:ext uri="{FF2B5EF4-FFF2-40B4-BE49-F238E27FC236}">
                <a16:creationId xmlns:a16="http://schemas.microsoft.com/office/drawing/2014/main" id="{1B932DD6-7622-408E-ACC9-90D2835571FA}"/>
              </a:ext>
            </a:extLst>
          </p:cNvPr>
          <p:cNvSpPr/>
          <p:nvPr/>
        </p:nvSpPr>
        <p:spPr>
          <a:xfrm>
            <a:off x="152400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214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AC68E454-3418-4ED6-A75C-69F94F2126C3}"/>
              </a:ext>
            </a:extLst>
          </p:cNvPr>
          <p:cNvPicPr>
            <a:picLocks noChangeAspect="1"/>
          </p:cNvPicPr>
          <p:nvPr/>
        </p:nvPicPr>
        <p:blipFill rotWithShape="1">
          <a:blip r:embed="rId2"/>
          <a:srcRect t="202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099164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457200"/>
            <a:ext cx="8534400" cy="640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76" y="914401"/>
            <a:ext cx="3222625" cy="573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7467600" y="1447800"/>
            <a:ext cx="2362200" cy="426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7173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bpitt\Dropbox\YET TO BE FILED IN DROPBOX\Making a Case for SUG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621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bpitt\Dropbox\YET TO BE FILED IN DROPBOX\Making a Case for SUG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7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457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bpitt\Dropbox\Mike's Work\Global Health\SUGAR\Shared SUGAR\Presentations\2016\AAP\SUGAR Scale UP\Making a Case for SUG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45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FD6833-956D-4CB2-8462-F56B497969C7}"/>
              </a:ext>
            </a:extLst>
          </p:cNvPr>
          <p:cNvPicPr>
            <a:picLocks noChangeAspect="1"/>
          </p:cNvPicPr>
          <p:nvPr/>
        </p:nvPicPr>
        <p:blipFill rotWithShape="1">
          <a:blip r:embed="rId2"/>
          <a:srcRect l="17216" t="15087" r="16192" b="11412"/>
          <a:stretch/>
        </p:blipFill>
        <p:spPr>
          <a:xfrm>
            <a:off x="3024553" y="116479"/>
            <a:ext cx="6799384" cy="6625042"/>
          </a:xfrm>
          <a:prstGeom prst="rect">
            <a:avLst/>
          </a:prstGeom>
        </p:spPr>
      </p:pic>
    </p:spTree>
    <p:extLst>
      <p:ext uri="{BB962C8B-B14F-4D97-AF65-F5344CB8AC3E}">
        <p14:creationId xmlns:p14="http://schemas.microsoft.com/office/powerpoint/2010/main" val="456459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11556" y="626165"/>
            <a:ext cx="5943600" cy="5943600"/>
          </a:xfrm>
          <a:prstGeom prst="rect">
            <a:avLst/>
          </a:prstGeom>
          <a:ln>
            <a:solidFill>
              <a:schemeClr val="tx1"/>
            </a:solidFill>
          </a:ln>
        </p:spPr>
      </p:pic>
    </p:spTree>
    <p:extLst>
      <p:ext uri="{BB962C8B-B14F-4D97-AF65-F5344CB8AC3E}">
        <p14:creationId xmlns:p14="http://schemas.microsoft.com/office/powerpoint/2010/main" val="453329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340" y="-13938"/>
            <a:ext cx="12177249" cy="6871938"/>
          </a:xfrm>
          <a:prstGeom prst="rect">
            <a:avLst/>
          </a:prstGeom>
        </p:spPr>
      </p:pic>
      <p:pic>
        <p:nvPicPr>
          <p:cNvPr id="1026" name="Picture 2" descr="Image result for goldy gopher umn logo high r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2817" y1="24096" x2="59155" y2="33333"/>
                        <a14:foregroundMark x1="71549" y1="52209" x2="57465" y2="74699"/>
                        <a14:foregroundMark x1="58028" y1="61847" x2="65915" y2="50201"/>
                        <a14:foregroundMark x1="73803" y1="23695" x2="80563" y2="25301"/>
                        <a14:foregroundMark x1="74930" y1="26506" x2="74930" y2="26506"/>
                      </a14:backgroundRemoval>
                    </a14:imgEffect>
                  </a14:imgLayer>
                </a14:imgProps>
              </a:ext>
              <a:ext uri="{28A0092B-C50C-407E-A947-70E740481C1C}">
                <a14:useLocalDpi xmlns:a14="http://schemas.microsoft.com/office/drawing/2010/main" val="0"/>
              </a:ext>
            </a:extLst>
          </a:blip>
          <a:srcRect/>
          <a:stretch>
            <a:fillRect/>
          </a:stretch>
        </p:blipFill>
        <p:spPr bwMode="auto">
          <a:xfrm>
            <a:off x="259281" y="0"/>
            <a:ext cx="1737119" cy="12184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69787" y="61706"/>
            <a:ext cx="9693123" cy="899862"/>
          </a:xfrm>
          <a:prstGeom prst="rect">
            <a:avLst/>
          </a:prstGeom>
        </p:spPr>
        <p:txBody>
          <a:bodyPr wrap="square">
            <a:spAutoFit/>
          </a:bodyPr>
          <a:lstStyle/>
          <a:p>
            <a:pPr>
              <a:lnSpc>
                <a:spcPct val="107000"/>
              </a:lnSpc>
              <a:spcAft>
                <a:spcPts val="243"/>
              </a:spcAft>
            </a:pPr>
            <a:r>
              <a:rPr lang="en-US" sz="2508" b="1" dirty="0">
                <a:latin typeface="Calibri" panose="020F0502020204030204" pitchFamily="34" charset="0"/>
                <a:ea typeface="Calibri" panose="020F0502020204030204" pitchFamily="34" charset="0"/>
                <a:cs typeface="Times New Roman" panose="02020603050405020304" pitchFamily="18" charset="0"/>
              </a:rPr>
              <a:t>Accepting Rejection as Part of the Job by Tracking Your Personal Rejection Rate – A Novel Metric for Self-Assessment in Scholarship </a:t>
            </a:r>
          </a:p>
        </p:txBody>
      </p:sp>
      <p:sp>
        <p:nvSpPr>
          <p:cNvPr id="7" name="Rectangle 6"/>
          <p:cNvSpPr/>
          <p:nvPr/>
        </p:nvSpPr>
        <p:spPr>
          <a:xfrm>
            <a:off x="2469787" y="906735"/>
            <a:ext cx="8785456" cy="451149"/>
          </a:xfrm>
          <a:prstGeom prst="rect">
            <a:avLst/>
          </a:prstGeom>
        </p:spPr>
        <p:txBody>
          <a:bodyPr wrap="square">
            <a:spAutoFit/>
          </a:bodyPr>
          <a:lstStyle/>
          <a:p>
            <a:pPr algn="ctr">
              <a:lnSpc>
                <a:spcPct val="107000"/>
              </a:lnSpc>
              <a:spcAft>
                <a:spcPts val="243"/>
              </a:spcAft>
            </a:pPr>
            <a:r>
              <a:rPr lang="en-US" sz="2280" dirty="0">
                <a:latin typeface="Calibri" panose="020F0502020204030204" pitchFamily="34" charset="0"/>
                <a:ea typeface="Calibri" panose="020F0502020204030204" pitchFamily="34" charset="0"/>
                <a:cs typeface="Times New Roman" panose="02020603050405020304" pitchFamily="18" charset="0"/>
              </a:rPr>
              <a:t>Michael B. Pitt | Deborah Finstad | Andrew Slattengren</a:t>
            </a:r>
          </a:p>
        </p:txBody>
      </p:sp>
      <p:grpSp>
        <p:nvGrpSpPr>
          <p:cNvPr id="8" name="Group 7"/>
          <p:cNvGrpSpPr/>
          <p:nvPr/>
        </p:nvGrpSpPr>
        <p:grpSpPr>
          <a:xfrm>
            <a:off x="503687" y="1580778"/>
            <a:ext cx="5650813" cy="837514"/>
            <a:chOff x="1143000" y="6934200"/>
            <a:chExt cx="29184600" cy="3673816"/>
          </a:xfrm>
        </p:grpSpPr>
        <p:sp>
          <p:nvSpPr>
            <p:cNvPr id="3" name="Rounded Rectangle 2"/>
            <p:cNvSpPr/>
            <p:nvPr/>
          </p:nvSpPr>
          <p:spPr>
            <a:xfrm>
              <a:off x="1143000" y="6934200"/>
              <a:ext cx="29184600" cy="3501200"/>
            </a:xfrm>
            <a:prstGeom prst="round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10" dirty="0"/>
            </a:p>
          </p:txBody>
        </p:sp>
        <p:sp>
          <p:nvSpPr>
            <p:cNvPr id="4" name="TextBox 3"/>
            <p:cNvSpPr txBox="1"/>
            <p:nvPr/>
          </p:nvSpPr>
          <p:spPr>
            <a:xfrm>
              <a:off x="1647873" y="7124797"/>
              <a:ext cx="28352742" cy="3483219"/>
            </a:xfrm>
            <a:prstGeom prst="rect">
              <a:avLst/>
            </a:prstGeom>
            <a:noFill/>
          </p:spPr>
          <p:txBody>
            <a:bodyPr wrap="square" rtlCol="0">
              <a:spAutoFit/>
            </a:bodyPr>
            <a:lstStyle/>
            <a:p>
              <a:r>
                <a:rPr lang="en-US" sz="1824" b="1" dirty="0"/>
                <a:t>BACKGROUND: </a:t>
              </a:r>
              <a:r>
                <a:rPr lang="en-US" sz="1368" dirty="0"/>
                <a:t>While researchers typically report their academic successes (i.e. publications), little is known about the </a:t>
              </a:r>
              <a:r>
                <a:rPr lang="en-US" sz="1368" b="1" u="sng" dirty="0"/>
                <a:t>frequency of rejection </a:t>
              </a:r>
              <a:r>
                <a:rPr lang="en-US" sz="1368" dirty="0"/>
                <a:t>encountered along the way to publication</a:t>
              </a:r>
            </a:p>
          </p:txBody>
        </p:sp>
      </p:grpSp>
      <p:grpSp>
        <p:nvGrpSpPr>
          <p:cNvPr id="11" name="Group 10"/>
          <p:cNvGrpSpPr/>
          <p:nvPr/>
        </p:nvGrpSpPr>
        <p:grpSpPr>
          <a:xfrm>
            <a:off x="503687" y="2498200"/>
            <a:ext cx="5617934" cy="844331"/>
            <a:chOff x="1143000" y="6934200"/>
            <a:chExt cx="29184600" cy="3201475"/>
          </a:xfrm>
        </p:grpSpPr>
        <p:sp>
          <p:nvSpPr>
            <p:cNvPr id="12" name="Rounded Rectangle 11"/>
            <p:cNvSpPr/>
            <p:nvPr/>
          </p:nvSpPr>
          <p:spPr>
            <a:xfrm>
              <a:off x="1143000" y="6934200"/>
              <a:ext cx="29184600" cy="2998136"/>
            </a:xfrm>
            <a:prstGeom prst="round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10" dirty="0"/>
            </a:p>
          </p:txBody>
        </p:sp>
        <p:sp>
          <p:nvSpPr>
            <p:cNvPr id="13" name="TextBox 12"/>
            <p:cNvSpPr txBox="1"/>
            <p:nvPr/>
          </p:nvSpPr>
          <p:spPr>
            <a:xfrm>
              <a:off x="1647871" y="7124799"/>
              <a:ext cx="28679723" cy="3010876"/>
            </a:xfrm>
            <a:prstGeom prst="rect">
              <a:avLst/>
            </a:prstGeom>
            <a:noFill/>
          </p:spPr>
          <p:txBody>
            <a:bodyPr wrap="square" rtlCol="0">
              <a:spAutoFit/>
            </a:bodyPr>
            <a:lstStyle/>
            <a:p>
              <a:r>
                <a:rPr lang="en-US" sz="1824" b="1" dirty="0"/>
                <a:t>OBJECTIVE: </a:t>
              </a:r>
              <a:r>
                <a:rPr lang="en-US" sz="1368" dirty="0"/>
                <a:t>Determine the feasibility of obtaining a </a:t>
              </a:r>
              <a:r>
                <a:rPr lang="en-US" sz="1368" b="1" dirty="0"/>
                <a:t>series of novel metrics </a:t>
              </a:r>
              <a:r>
                <a:rPr lang="en-US" sz="1368" dirty="0"/>
                <a:t>in academics aimed at looking at </a:t>
              </a:r>
              <a:r>
                <a:rPr lang="en-US" sz="1368" b="1" dirty="0"/>
                <a:t>eventual acceptance rate </a:t>
              </a:r>
              <a:r>
                <a:rPr lang="en-US" sz="1368" dirty="0"/>
                <a:t>of manuscripts and </a:t>
              </a:r>
              <a:r>
                <a:rPr lang="en-US" sz="1368" b="1" dirty="0"/>
                <a:t>acceptance rate per submission </a:t>
              </a:r>
            </a:p>
          </p:txBody>
        </p:sp>
      </p:grpSp>
      <p:grpSp>
        <p:nvGrpSpPr>
          <p:cNvPr id="28" name="Group 27"/>
          <p:cNvGrpSpPr/>
          <p:nvPr/>
        </p:nvGrpSpPr>
        <p:grpSpPr>
          <a:xfrm>
            <a:off x="-1690318" y="3175821"/>
            <a:ext cx="8846108" cy="4317945"/>
            <a:chOff x="-8250825" y="16383241"/>
            <a:chExt cx="38596317" cy="16236439"/>
          </a:xfrm>
        </p:grpSpPr>
        <p:grpSp>
          <p:nvGrpSpPr>
            <p:cNvPr id="15" name="Group 14"/>
            <p:cNvGrpSpPr/>
            <p:nvPr/>
          </p:nvGrpSpPr>
          <p:grpSpPr>
            <a:xfrm>
              <a:off x="1228856" y="17457695"/>
              <a:ext cx="29116636" cy="12565106"/>
              <a:chOff x="1143002" y="5780796"/>
              <a:chExt cx="29810000" cy="5573580"/>
            </a:xfrm>
          </p:grpSpPr>
          <p:sp>
            <p:nvSpPr>
              <p:cNvPr id="16" name="Rounded Rectangle 15"/>
              <p:cNvSpPr/>
              <p:nvPr/>
            </p:nvSpPr>
            <p:spPr>
              <a:xfrm>
                <a:off x="1143002" y="5780796"/>
                <a:ext cx="29184600" cy="5573580"/>
              </a:xfrm>
              <a:prstGeom prst="round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10" dirty="0"/>
              </a:p>
            </p:txBody>
          </p:sp>
          <p:sp>
            <p:nvSpPr>
              <p:cNvPr id="17" name="TextBox 16"/>
              <p:cNvSpPr txBox="1"/>
              <p:nvPr/>
            </p:nvSpPr>
            <p:spPr>
              <a:xfrm>
                <a:off x="1768402" y="6029415"/>
                <a:ext cx="29184600" cy="622229"/>
              </a:xfrm>
              <a:prstGeom prst="rect">
                <a:avLst/>
              </a:prstGeom>
              <a:noFill/>
            </p:spPr>
            <p:txBody>
              <a:bodyPr wrap="square" rtlCol="0">
                <a:spAutoFit/>
              </a:bodyPr>
              <a:lstStyle/>
              <a:p>
                <a:r>
                  <a:rPr lang="en-US" sz="1824" b="1" dirty="0"/>
                  <a:t>METHODS: </a:t>
                </a: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2046" y="17900606"/>
              <a:ext cx="2581088" cy="2581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82890" y="22632766"/>
              <a:ext cx="1952625" cy="2343150"/>
            </a:xfrm>
            <a:prstGeom prst="rect">
              <a:avLst/>
            </a:prstGeom>
          </p:spPr>
        </p:pic>
        <p:sp>
          <p:nvSpPr>
            <p:cNvPr id="22" name="TextBox 21"/>
            <p:cNvSpPr txBox="1"/>
            <p:nvPr/>
          </p:nvSpPr>
          <p:spPr>
            <a:xfrm>
              <a:off x="1723815" y="19515767"/>
              <a:ext cx="13297220" cy="11428906"/>
            </a:xfrm>
            <a:prstGeom prst="rect">
              <a:avLst/>
            </a:prstGeom>
            <a:noFill/>
          </p:spPr>
          <p:txBody>
            <a:bodyPr wrap="square" rtlCol="0">
              <a:spAutoFit/>
            </a:bodyPr>
            <a:lstStyle/>
            <a:p>
              <a:r>
                <a:rPr lang="en-US" sz="1368" dirty="0"/>
                <a:t>Surveyed all clinical faculty in Pediatrics and Family Medicine with </a:t>
              </a:r>
              <a:r>
                <a:rPr lang="en-US" sz="1368" b="1" dirty="0"/>
                <a:t>20 or fewer articles </a:t>
              </a:r>
              <a:r>
                <a:rPr lang="en-US" sz="1368" dirty="0"/>
                <a:t>listed in SCOPUS in the </a:t>
              </a:r>
              <a:r>
                <a:rPr lang="en-US" sz="1368" b="1" dirty="0"/>
                <a:t>last two years </a:t>
              </a:r>
            </a:p>
            <a:p>
              <a:endParaRPr lang="en-US" sz="1368" b="1" dirty="0"/>
            </a:p>
            <a:p>
              <a:r>
                <a:rPr lang="en-US" sz="1368" dirty="0"/>
                <a:t>Provided each with a list of their indexed articles and asked the number of unique </a:t>
              </a:r>
              <a:r>
                <a:rPr lang="en-US" sz="1368" b="1" dirty="0"/>
                <a:t>journal submission (JS) each manuscript (M) required prior to acceptance (A)</a:t>
              </a:r>
            </a:p>
            <a:p>
              <a:endParaRPr lang="en-US" sz="1368" dirty="0"/>
            </a:p>
            <a:p>
              <a:r>
                <a:rPr lang="en-US" sz="1368" dirty="0"/>
                <a:t>We asked the same for articles not indexed or not yet accepted </a:t>
              </a:r>
              <a:endParaRPr lang="en-US" sz="1368" b="1" dirty="0"/>
            </a:p>
            <a:p>
              <a:endParaRPr lang="en-US" sz="1368" b="1" dirty="0"/>
            </a:p>
          </p:txBody>
        </p:sp>
        <p:sp>
          <p:nvSpPr>
            <p:cNvPr id="24" name="TextBox 23"/>
            <p:cNvSpPr txBox="1"/>
            <p:nvPr/>
          </p:nvSpPr>
          <p:spPr>
            <a:xfrm>
              <a:off x="-8250825" y="16383241"/>
              <a:ext cx="7312438" cy="1138746"/>
            </a:xfrm>
            <a:prstGeom prst="rect">
              <a:avLst/>
            </a:prstGeom>
            <a:noFill/>
          </p:spPr>
          <p:txBody>
            <a:bodyPr wrap="square" rtlCol="0">
              <a:spAutoFit/>
            </a:bodyPr>
            <a:lstStyle/>
            <a:p>
              <a:endParaRPr lang="en-US" sz="1368" b="1" dirty="0"/>
            </a:p>
          </p:txBody>
        </p:sp>
        <p:pic>
          <p:nvPicPr>
            <p:cNvPr id="23" name="Picture 22"/>
            <p:cNvPicPr>
              <a:picLocks noChangeAspect="1"/>
            </p:cNvPicPr>
            <p:nvPr/>
          </p:nvPicPr>
          <p:blipFill>
            <a:blip r:embed="rId7"/>
            <a:stretch>
              <a:fillRect/>
            </a:stretch>
          </p:blipFill>
          <p:spPr>
            <a:xfrm>
              <a:off x="14444436" y="27197894"/>
              <a:ext cx="2481559" cy="2481559"/>
            </a:xfrm>
            <a:prstGeom prst="rect">
              <a:avLst/>
            </a:prstGeom>
          </p:spPr>
        </p:pic>
        <p:sp>
          <p:nvSpPr>
            <p:cNvPr id="27" name="Rectangle 26"/>
            <p:cNvSpPr/>
            <p:nvPr/>
          </p:nvSpPr>
          <p:spPr>
            <a:xfrm>
              <a:off x="16975365" y="20988729"/>
              <a:ext cx="12259491" cy="11630951"/>
            </a:xfrm>
            <a:prstGeom prst="rect">
              <a:avLst/>
            </a:prstGeom>
          </p:spPr>
          <p:txBody>
            <a:bodyPr wrap="square">
              <a:spAutoFit/>
            </a:bodyPr>
            <a:lstStyle/>
            <a:p>
              <a:endParaRPr lang="en-US" sz="1300" dirty="0"/>
            </a:p>
            <a:p>
              <a:r>
                <a:rPr lang="en-US" sz="1300" b="1" dirty="0"/>
                <a:t>Acceptance Rate Per Submission (ARPS): </a:t>
              </a:r>
              <a:r>
                <a:rPr lang="en-US" sz="1300" dirty="0"/>
                <a:t>A/JS – percent of the time a manuscript is accepted for any given submission to a journal [1 means all manuscripts were accepted on the first attempt]</a:t>
              </a:r>
            </a:p>
            <a:p>
              <a:endParaRPr lang="en-US" sz="1300" dirty="0"/>
            </a:p>
            <a:p>
              <a:r>
                <a:rPr lang="en-US" sz="1300" b="1" dirty="0"/>
                <a:t>Eventual Rate of Acceptance (ERA):  </a:t>
              </a:r>
              <a:br>
                <a:rPr lang="en-US" sz="1300" b="1" dirty="0"/>
              </a:br>
              <a:r>
                <a:rPr lang="en-US" sz="1300" dirty="0"/>
                <a:t>M/A – percent of manuscripts submitted that eventually got accepted by a journal [1 means all manuscripts submitted </a:t>
              </a:r>
              <a:br>
                <a:rPr lang="en-US" sz="1300" dirty="0"/>
              </a:br>
              <a:r>
                <a:rPr lang="en-US" sz="1300" dirty="0"/>
                <a:t>were eventually published]</a:t>
              </a:r>
            </a:p>
            <a:p>
              <a:endParaRPr lang="en-US" sz="1300" dirty="0"/>
            </a:p>
          </p:txBody>
        </p:sp>
      </p:grpSp>
      <p:grpSp>
        <p:nvGrpSpPr>
          <p:cNvPr id="40" name="Group 39"/>
          <p:cNvGrpSpPr/>
          <p:nvPr/>
        </p:nvGrpSpPr>
        <p:grpSpPr>
          <a:xfrm>
            <a:off x="7085768" y="1591679"/>
            <a:ext cx="5011978" cy="3069730"/>
            <a:chOff x="1143000" y="6934200"/>
            <a:chExt cx="30750813" cy="4157316"/>
          </a:xfrm>
        </p:grpSpPr>
        <p:sp>
          <p:nvSpPr>
            <p:cNvPr id="41" name="Rounded Rectangle 40"/>
            <p:cNvSpPr/>
            <p:nvPr/>
          </p:nvSpPr>
          <p:spPr>
            <a:xfrm>
              <a:off x="1143000" y="6934200"/>
              <a:ext cx="29184600" cy="4157316"/>
            </a:xfrm>
            <a:prstGeom prst="round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10" dirty="0"/>
            </a:p>
          </p:txBody>
        </p:sp>
        <p:sp>
          <p:nvSpPr>
            <p:cNvPr id="42" name="TextBox 41"/>
            <p:cNvSpPr txBox="1"/>
            <p:nvPr/>
          </p:nvSpPr>
          <p:spPr>
            <a:xfrm>
              <a:off x="2709212" y="6966485"/>
              <a:ext cx="29184601" cy="505221"/>
            </a:xfrm>
            <a:prstGeom prst="rect">
              <a:avLst/>
            </a:prstGeom>
            <a:noFill/>
          </p:spPr>
          <p:txBody>
            <a:bodyPr wrap="square" rtlCol="0">
              <a:spAutoFit/>
            </a:bodyPr>
            <a:lstStyle/>
            <a:p>
              <a:r>
                <a:rPr lang="en-US" sz="1824" b="1" dirty="0"/>
                <a:t>   RESULTS:</a:t>
              </a:r>
              <a:endParaRPr lang="en-US" sz="1824" dirty="0"/>
            </a:p>
          </p:txBody>
        </p:sp>
      </p:grpSp>
      <p:sp>
        <p:nvSpPr>
          <p:cNvPr id="39" name="TextBox 38"/>
          <p:cNvSpPr txBox="1"/>
          <p:nvPr/>
        </p:nvSpPr>
        <p:spPr>
          <a:xfrm>
            <a:off x="8760496" y="1691418"/>
            <a:ext cx="965634" cy="864211"/>
          </a:xfrm>
          <a:prstGeom prst="rect">
            <a:avLst/>
          </a:prstGeom>
          <a:noFill/>
        </p:spPr>
        <p:txBody>
          <a:bodyPr wrap="square" rtlCol="0">
            <a:spAutoFit/>
          </a:bodyPr>
          <a:lstStyle/>
          <a:p>
            <a:r>
              <a:rPr lang="en-US" sz="2508" dirty="0"/>
              <a:t>58% (34)  </a:t>
            </a:r>
          </a:p>
        </p:txBody>
      </p:sp>
      <p:sp>
        <p:nvSpPr>
          <p:cNvPr id="43" name="TextBox 42"/>
          <p:cNvSpPr txBox="1"/>
          <p:nvPr/>
        </p:nvSpPr>
        <p:spPr>
          <a:xfrm>
            <a:off x="9448979" y="1768298"/>
            <a:ext cx="2095068" cy="934358"/>
          </a:xfrm>
          <a:prstGeom prst="rect">
            <a:avLst/>
          </a:prstGeom>
          <a:noFill/>
        </p:spPr>
        <p:txBody>
          <a:bodyPr wrap="square" rtlCol="0">
            <a:spAutoFit/>
          </a:bodyPr>
          <a:lstStyle/>
          <a:p>
            <a:r>
              <a:rPr lang="en-US" sz="1368" dirty="0"/>
              <a:t>of eligible faculty completed the survey with 3 excluded for having zero scholarship</a:t>
            </a:r>
          </a:p>
        </p:txBody>
      </p:sp>
      <p:pic>
        <p:nvPicPr>
          <p:cNvPr id="48" name="Picture 4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0800000">
            <a:off x="8282587" y="2071661"/>
            <a:ext cx="3650132" cy="1022710"/>
          </a:xfrm>
          <a:prstGeom prst="rect">
            <a:avLst/>
          </a:prstGeom>
        </p:spPr>
      </p:pic>
      <p:sp>
        <p:nvSpPr>
          <p:cNvPr id="51" name="TextBox 50"/>
          <p:cNvSpPr txBox="1"/>
          <p:nvPr/>
        </p:nvSpPr>
        <p:spPr>
          <a:xfrm>
            <a:off x="8819646" y="3025746"/>
            <a:ext cx="3293691" cy="653769"/>
          </a:xfrm>
          <a:prstGeom prst="rect">
            <a:avLst/>
          </a:prstGeom>
          <a:noFill/>
        </p:spPr>
        <p:txBody>
          <a:bodyPr wrap="square" rtlCol="0">
            <a:spAutoFit/>
          </a:bodyPr>
          <a:lstStyle/>
          <a:p>
            <a:r>
              <a:rPr lang="en-US" sz="1824" b="1" dirty="0"/>
              <a:t>Mean ARPS (SD) = 0.68 (0.33)</a:t>
            </a:r>
          </a:p>
          <a:p>
            <a:r>
              <a:rPr lang="en-US" sz="1824" b="1" dirty="0"/>
              <a:t>Mean ERA (SD) = 0.82 (0.28)</a:t>
            </a:r>
          </a:p>
        </p:txBody>
      </p:sp>
      <p:pic>
        <p:nvPicPr>
          <p:cNvPr id="49" name="Picture 48"/>
          <p:cNvPicPr>
            <a:picLocks noChangeAspect="1"/>
          </p:cNvPicPr>
          <p:nvPr/>
        </p:nvPicPr>
        <p:blipFill>
          <a:blip r:embed="rId10"/>
          <a:stretch>
            <a:fillRect/>
          </a:stretch>
        </p:blipFill>
        <p:spPr>
          <a:xfrm>
            <a:off x="7830939" y="2781972"/>
            <a:ext cx="868154" cy="868154"/>
          </a:xfrm>
          <a:prstGeom prst="rect">
            <a:avLst/>
          </a:prstGeom>
        </p:spPr>
      </p:pic>
      <p:grpSp>
        <p:nvGrpSpPr>
          <p:cNvPr id="57" name="Group 56"/>
          <p:cNvGrpSpPr/>
          <p:nvPr/>
        </p:nvGrpSpPr>
        <p:grpSpPr>
          <a:xfrm>
            <a:off x="7372591" y="4775621"/>
            <a:ext cx="4469883" cy="2022581"/>
            <a:chOff x="1019512" y="4810642"/>
            <a:chExt cx="29812959" cy="6508232"/>
          </a:xfrm>
        </p:grpSpPr>
        <p:sp>
          <p:nvSpPr>
            <p:cNvPr id="58" name="Rounded Rectangle 57"/>
            <p:cNvSpPr/>
            <p:nvPr/>
          </p:nvSpPr>
          <p:spPr>
            <a:xfrm>
              <a:off x="1019512" y="4810642"/>
              <a:ext cx="29812959" cy="6487223"/>
            </a:xfrm>
            <a:prstGeom prst="round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10" dirty="0"/>
            </a:p>
          </p:txBody>
        </p:sp>
        <p:sp>
          <p:nvSpPr>
            <p:cNvPr id="59" name="TextBox 58"/>
            <p:cNvSpPr txBox="1"/>
            <p:nvPr/>
          </p:nvSpPr>
          <p:spPr>
            <a:xfrm>
              <a:off x="1903419" y="6280214"/>
              <a:ext cx="28640132" cy="5038660"/>
            </a:xfrm>
            <a:prstGeom prst="rect">
              <a:avLst/>
            </a:prstGeom>
            <a:noFill/>
          </p:spPr>
          <p:txBody>
            <a:bodyPr wrap="square" rtlCol="0">
              <a:spAutoFit/>
            </a:bodyPr>
            <a:lstStyle/>
            <a:p>
              <a:pPr marL="195453" indent="-195453">
                <a:buFont typeface="Arial" panose="020B0604020202020204" pitchFamily="34" charset="0"/>
                <a:buChar char="•"/>
              </a:pPr>
              <a:r>
                <a:rPr lang="en-US" sz="1368" dirty="0"/>
                <a:t>Physicians in our sample </a:t>
              </a:r>
              <a:r>
                <a:rPr lang="en-US" sz="1368" b="1" dirty="0"/>
                <a:t>eventually published 82% of the papers submitted</a:t>
              </a:r>
              <a:r>
                <a:rPr lang="en-US" sz="1368" dirty="0"/>
                <a:t> in the last two years, with a </a:t>
              </a:r>
              <a:r>
                <a:rPr lang="en-US" sz="1368" b="1" dirty="0"/>
                <a:t>68% success rate per submission</a:t>
              </a:r>
              <a:r>
                <a:rPr lang="en-US" sz="1368" dirty="0"/>
                <a:t> (32% rejection rate)</a:t>
              </a:r>
              <a:br>
                <a:rPr lang="en-US" sz="1368" dirty="0"/>
              </a:br>
              <a:endParaRPr lang="en-US" sz="1368" dirty="0"/>
            </a:p>
            <a:p>
              <a:pPr marL="195453" indent="-195453">
                <a:buFont typeface="Arial" panose="020B0604020202020204" pitchFamily="34" charset="0"/>
                <a:buChar char="•"/>
              </a:pPr>
              <a:r>
                <a:rPr lang="en-US" sz="1368" dirty="0"/>
                <a:t>Despite similar rejection rates per journal submission among faculty, </a:t>
              </a:r>
              <a:r>
                <a:rPr lang="en-US" sz="1368" b="1" dirty="0"/>
                <a:t>senior faculty were more likely to eventually find a home for their paper</a:t>
              </a:r>
              <a:endParaRPr lang="en-US" sz="1368" dirty="0"/>
            </a:p>
          </p:txBody>
        </p:sp>
      </p:grpSp>
      <p:sp>
        <p:nvSpPr>
          <p:cNvPr id="50" name="TextBox 49"/>
          <p:cNvSpPr txBox="1"/>
          <p:nvPr/>
        </p:nvSpPr>
        <p:spPr>
          <a:xfrm>
            <a:off x="8588765" y="2665910"/>
            <a:ext cx="3293691" cy="337913"/>
          </a:xfrm>
          <a:prstGeom prst="rect">
            <a:avLst/>
          </a:prstGeom>
          <a:noFill/>
        </p:spPr>
        <p:txBody>
          <a:bodyPr wrap="square" rtlCol="0">
            <a:spAutoFit/>
          </a:bodyPr>
          <a:lstStyle/>
          <a:p>
            <a:r>
              <a:rPr lang="en-US" sz="1596" dirty="0"/>
              <a:t>Most (71%) were assistant professors</a:t>
            </a:r>
          </a:p>
        </p:txBody>
      </p:sp>
      <p:sp>
        <p:nvSpPr>
          <p:cNvPr id="56" name="Rectangle 55"/>
          <p:cNvSpPr/>
          <p:nvPr/>
        </p:nvSpPr>
        <p:spPr>
          <a:xfrm>
            <a:off x="7523944" y="3718155"/>
            <a:ext cx="4286841" cy="934358"/>
          </a:xfrm>
          <a:prstGeom prst="rect">
            <a:avLst/>
          </a:prstGeom>
        </p:spPr>
        <p:txBody>
          <a:bodyPr wrap="square">
            <a:spAutoFit/>
          </a:bodyPr>
          <a:lstStyle/>
          <a:p>
            <a:r>
              <a:rPr lang="en-US" sz="1368" dirty="0">
                <a:latin typeface="Calibri" panose="020F0502020204030204" pitchFamily="34" charset="0"/>
                <a:ea typeface="Calibri" panose="020F0502020204030204" pitchFamily="34" charset="0"/>
                <a:cs typeface="Times New Roman" panose="02020603050405020304" pitchFamily="18" charset="0"/>
              </a:rPr>
              <a:t>The mean ERA was higher for associate/full professors at 0.97 (0.07) compared to assistant professors at 0.77 (0.32), while ARPS was similar between the two groups [0.64 (0.35) vs. 0.78 (0.28)]. </a:t>
            </a:r>
            <a:endParaRPr lang="en-US" sz="1368" dirty="0"/>
          </a:p>
        </p:txBody>
      </p:sp>
      <p:sp>
        <p:nvSpPr>
          <p:cNvPr id="9" name="Rectangle 8"/>
          <p:cNvSpPr/>
          <p:nvPr/>
        </p:nvSpPr>
        <p:spPr>
          <a:xfrm>
            <a:off x="7528376" y="4846801"/>
            <a:ext cx="3684983" cy="373051"/>
          </a:xfrm>
          <a:prstGeom prst="rect">
            <a:avLst/>
          </a:prstGeom>
        </p:spPr>
        <p:txBody>
          <a:bodyPr wrap="none">
            <a:spAutoFit/>
          </a:bodyPr>
          <a:lstStyle/>
          <a:p>
            <a:r>
              <a:rPr lang="en-US" sz="1824" b="1" dirty="0"/>
              <a:t>CONCLUSIONS: </a:t>
            </a:r>
            <a:r>
              <a:rPr lang="en-US" sz="1824" u="sng" dirty="0"/>
              <a:t>Rejection is common</a:t>
            </a:r>
          </a:p>
        </p:txBody>
      </p:sp>
      <p:pic>
        <p:nvPicPr>
          <p:cNvPr id="44" name="Picture 43"/>
          <p:cNvPicPr>
            <a:picLocks noChangeAspect="1"/>
          </p:cNvPicPr>
          <p:nvPr/>
        </p:nvPicPr>
        <p:blipFill>
          <a:blip r:embed="rId11">
            <a:extLst>
              <a:ext uri="{BEBA8EAE-BF5A-486C-A8C5-ECC9F3942E4B}">
                <a14:imgProps xmlns:a14="http://schemas.microsoft.com/office/drawing/2010/main">
                  <a14:imgLayer r:embed="rId12">
                    <a14:imgEffect>
                      <a14:backgroundRemoval t="9784" b="89784" l="0" r="100000">
                        <a14:foregroundMark x1="3700" y1="59137" x2="6900" y2="79281"/>
                        <a14:foregroundMark x1="8600" y1="57554" x2="11500" y2="72950"/>
                        <a14:foregroundMark x1="13500" y1="57698" x2="15500" y2="64317"/>
                        <a14:foregroundMark x1="22300" y1="53237" x2="22800" y2="62158"/>
                        <a14:foregroundMark x1="26200" y1="57986" x2="26200" y2="57986"/>
                        <a14:foregroundMark x1="26400" y1="51799" x2="26400" y2="51799"/>
                        <a14:foregroundMark x1="29000" y1="65468" x2="29000" y2="65468"/>
                        <a14:foregroundMark x1="32200" y1="61583" x2="32200" y2="61583"/>
                        <a14:foregroundMark x1="35600" y1="52086" x2="35600" y2="52086"/>
                        <a14:foregroundMark x1="42200" y1="49496" x2="42200" y2="49496"/>
                        <a14:foregroundMark x1="47400" y1="44029" x2="47400" y2="44029"/>
                        <a14:foregroundMark x1="46400" y1="50791" x2="46400" y2="50791"/>
                        <a14:foregroundMark x1="49300" y1="57842" x2="49300" y2="57842"/>
                        <a14:foregroundMark x1="52400" y1="51223" x2="52400" y2="51223"/>
                        <a14:foregroundMark x1="57600" y1="41151" x2="57600" y2="41151"/>
                        <a14:foregroundMark x1="59500" y1="52806" x2="59500" y2="52806"/>
                        <a14:foregroundMark x1="65600" y1="42446" x2="65600" y2="42446"/>
                        <a14:foregroundMark x1="60800" y1="39424" x2="60800" y2="39424"/>
                        <a14:foregroundMark x1="69000" y1="36691" x2="69000" y2="36691"/>
                        <a14:foregroundMark x1="74300" y1="38993" x2="74300" y2="38993"/>
                        <a14:foregroundMark x1="78700" y1="31367" x2="78700" y2="31367"/>
                        <a14:foregroundMark x1="78200" y1="38561" x2="78200" y2="38561"/>
                        <a14:foregroundMark x1="80200" y1="44892" x2="80200" y2="44892"/>
                        <a14:foregroundMark x1="84600" y1="37554" x2="84600" y2="37554"/>
                        <a14:foregroundMark x1="89200" y1="32518" x2="89200" y2="32518"/>
                        <a14:backgroundMark x1="16400" y1="51942" x2="16400" y2="51942"/>
                        <a14:backgroundMark x1="16600" y1="50216" x2="20900" y2="73237"/>
                        <a14:backgroundMark x1="18200" y1="51367" x2="93000" y2="23165"/>
                        <a14:backgroundMark x1="5100" y1="66475" x2="22400" y2="60000"/>
                        <a14:backgroundMark x1="85800" y1="28921" x2="88800" y2="46475"/>
                      </a14:backgroundRemoval>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rot="21002880">
            <a:off x="4120655" y="1731477"/>
            <a:ext cx="4424887" cy="3075296"/>
          </a:xfrm>
          <a:prstGeom prst="rect">
            <a:avLst/>
          </a:prstGeom>
        </p:spPr>
      </p:pic>
    </p:spTree>
    <p:extLst>
      <p:ext uri="{BB962C8B-B14F-4D97-AF65-F5344CB8AC3E}">
        <p14:creationId xmlns:p14="http://schemas.microsoft.com/office/powerpoint/2010/main" val="1922725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931EF2-2B71-458E-A962-75C40BC5DCD1}"/>
              </a:ext>
            </a:extLst>
          </p:cNvPr>
          <p:cNvGrpSpPr/>
          <p:nvPr/>
        </p:nvGrpSpPr>
        <p:grpSpPr>
          <a:xfrm>
            <a:off x="100209" y="95250"/>
            <a:ext cx="12087225" cy="1847850"/>
            <a:chOff x="104774" y="95250"/>
            <a:chExt cx="11914824" cy="1676400"/>
          </a:xfrm>
        </p:grpSpPr>
        <p:sp>
          <p:nvSpPr>
            <p:cNvPr id="2" name="Rectangle: Rounded Corners 1">
              <a:extLst>
                <a:ext uri="{FF2B5EF4-FFF2-40B4-BE49-F238E27FC236}">
                  <a16:creationId xmlns:a16="http://schemas.microsoft.com/office/drawing/2014/main" id="{186041F6-2E44-4E5E-867A-2BD4AF7E2E2F}"/>
                </a:ext>
              </a:extLst>
            </p:cNvPr>
            <p:cNvSpPr/>
            <p:nvPr/>
          </p:nvSpPr>
          <p:spPr>
            <a:xfrm>
              <a:off x="104775" y="95250"/>
              <a:ext cx="118491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560D293-83D7-4F1B-BD83-050F1CAFAA03}"/>
                </a:ext>
              </a:extLst>
            </p:cNvPr>
            <p:cNvSpPr/>
            <p:nvPr/>
          </p:nvSpPr>
          <p:spPr>
            <a:xfrm>
              <a:off x="104774" y="1047750"/>
              <a:ext cx="11914824"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E8E4B4B-32F7-477B-B665-83C46C8E0BB3}"/>
              </a:ext>
            </a:extLst>
          </p:cNvPr>
          <p:cNvGrpSpPr/>
          <p:nvPr/>
        </p:nvGrpSpPr>
        <p:grpSpPr>
          <a:xfrm rot="10800000">
            <a:off x="104172" y="6176004"/>
            <a:ext cx="12087826" cy="586743"/>
            <a:chOff x="38685" y="95250"/>
            <a:chExt cx="11915192" cy="1676400"/>
          </a:xfrm>
        </p:grpSpPr>
        <p:sp>
          <p:nvSpPr>
            <p:cNvPr id="8" name="Rectangle: Rounded Corners 7">
              <a:extLst>
                <a:ext uri="{FF2B5EF4-FFF2-40B4-BE49-F238E27FC236}">
                  <a16:creationId xmlns:a16="http://schemas.microsoft.com/office/drawing/2014/main" id="{BD614520-DCCB-43AE-AF8A-408D8C3DD64B}"/>
                </a:ext>
              </a:extLst>
            </p:cNvPr>
            <p:cNvSpPr/>
            <p:nvPr/>
          </p:nvSpPr>
          <p:spPr>
            <a:xfrm>
              <a:off x="104775" y="95250"/>
              <a:ext cx="118491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896334-620D-45C6-A86A-029CACC948E0}"/>
                </a:ext>
              </a:extLst>
            </p:cNvPr>
            <p:cNvSpPr/>
            <p:nvPr/>
          </p:nvSpPr>
          <p:spPr>
            <a:xfrm>
              <a:off x="38685" y="1047751"/>
              <a:ext cx="11915192" cy="72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E49E92E-585D-4410-A94A-620AFD26CC77}"/>
              </a:ext>
            </a:extLst>
          </p:cNvPr>
          <p:cNvSpPr txBox="1"/>
          <p:nvPr/>
        </p:nvSpPr>
        <p:spPr>
          <a:xfrm>
            <a:off x="171449" y="-9236"/>
            <a:ext cx="11953875" cy="784830"/>
          </a:xfrm>
          <a:prstGeom prst="rect">
            <a:avLst/>
          </a:prstGeom>
          <a:noFill/>
        </p:spPr>
        <p:txBody>
          <a:bodyPr wrap="square" rtlCol="0">
            <a:spAutoFit/>
          </a:bodyPr>
          <a:lstStyle/>
          <a:p>
            <a:pPr algn="ctr"/>
            <a:r>
              <a:rPr lang="en-US" sz="4500" dirty="0">
                <a:solidFill>
                  <a:schemeClr val="bg1"/>
                </a:solidFill>
                <a:latin typeface="Impact" panose="020B0806030902050204" pitchFamily="34" charset="0"/>
              </a:rPr>
              <a:t>HELLO</a:t>
            </a:r>
            <a:r>
              <a:rPr lang="en-US" dirty="0"/>
              <a:t> </a:t>
            </a:r>
          </a:p>
        </p:txBody>
      </p:sp>
      <p:sp>
        <p:nvSpPr>
          <p:cNvPr id="11" name="TextBox 10">
            <a:extLst>
              <a:ext uri="{FF2B5EF4-FFF2-40B4-BE49-F238E27FC236}">
                <a16:creationId xmlns:a16="http://schemas.microsoft.com/office/drawing/2014/main" id="{BA76BD5E-D653-4941-81D0-02F40BBEC1DE}"/>
              </a:ext>
            </a:extLst>
          </p:cNvPr>
          <p:cNvSpPr txBox="1"/>
          <p:nvPr/>
        </p:nvSpPr>
        <p:spPr>
          <a:xfrm>
            <a:off x="204601" y="508807"/>
            <a:ext cx="11887569" cy="523220"/>
          </a:xfrm>
          <a:prstGeom prst="rect">
            <a:avLst/>
          </a:prstGeom>
          <a:noFill/>
        </p:spPr>
        <p:txBody>
          <a:bodyPr wrap="square" rtlCol="0">
            <a:spAutoFit/>
          </a:bodyPr>
          <a:lstStyle/>
          <a:p>
            <a:pPr algn="ctr"/>
            <a:r>
              <a:rPr lang="en-US" sz="2800" dirty="0">
                <a:solidFill>
                  <a:schemeClr val="bg1"/>
                </a:solidFill>
                <a:latin typeface="Billabong" panose="04000506040000020003" pitchFamily="82" charset="0"/>
              </a:rPr>
              <a:t>my name is</a:t>
            </a:r>
            <a:r>
              <a:rPr lang="en-US" sz="2800" dirty="0">
                <a:latin typeface="Billabong" panose="04000506040000020003" pitchFamily="82" charset="0"/>
              </a:rPr>
              <a:t> </a:t>
            </a:r>
          </a:p>
        </p:txBody>
      </p:sp>
      <p:sp>
        <p:nvSpPr>
          <p:cNvPr id="10" name="TextBox 9">
            <a:extLst>
              <a:ext uri="{FF2B5EF4-FFF2-40B4-BE49-F238E27FC236}">
                <a16:creationId xmlns:a16="http://schemas.microsoft.com/office/drawing/2014/main" id="{5E122FDA-E9D9-4D7C-A1F8-8B17C407D8F3}"/>
              </a:ext>
            </a:extLst>
          </p:cNvPr>
          <p:cNvSpPr txBox="1"/>
          <p:nvPr/>
        </p:nvSpPr>
        <p:spPr>
          <a:xfrm>
            <a:off x="816882" y="895972"/>
            <a:ext cx="10865675" cy="553998"/>
          </a:xfrm>
          <a:prstGeom prst="rect">
            <a:avLst/>
          </a:prstGeom>
          <a:noFill/>
        </p:spPr>
        <p:txBody>
          <a:bodyPr wrap="square" rtlCol="0">
            <a:spAutoFit/>
          </a:bodyPr>
          <a:lstStyle/>
          <a:p>
            <a:pPr algn="ctr"/>
            <a:r>
              <a:rPr lang="en-US" sz="1200" dirty="0">
                <a:solidFill>
                  <a:schemeClr val="bg1"/>
                </a:solidFill>
              </a:rPr>
              <a:t>Emily </a:t>
            </a:r>
            <a:r>
              <a:rPr lang="en-US" sz="1200" dirty="0" err="1">
                <a:solidFill>
                  <a:schemeClr val="bg1"/>
                </a:solidFill>
              </a:rPr>
              <a:t>Hause</a:t>
            </a:r>
            <a:r>
              <a:rPr lang="en-US" sz="1200" dirty="0">
                <a:solidFill>
                  <a:schemeClr val="bg1"/>
                </a:solidFill>
              </a:rPr>
              <a:t> | Corinne E. </a:t>
            </a:r>
            <a:r>
              <a:rPr lang="en-US" sz="1200" dirty="0" err="1">
                <a:solidFill>
                  <a:schemeClr val="bg1"/>
                </a:solidFill>
              </a:rPr>
              <a:t>Praska</a:t>
            </a:r>
            <a:r>
              <a:rPr lang="en-US" sz="1200" dirty="0">
                <a:solidFill>
                  <a:schemeClr val="bg1"/>
                </a:solidFill>
              </a:rPr>
              <a:t> | Michael B. Pitt | Victoria Charpentier | Rachael </a:t>
            </a:r>
            <a:r>
              <a:rPr lang="en-US" sz="1200" dirty="0" err="1">
                <a:solidFill>
                  <a:schemeClr val="bg1"/>
                </a:solidFill>
              </a:rPr>
              <a:t>Gotlieb</a:t>
            </a:r>
            <a:r>
              <a:rPr lang="en-US" sz="1200" dirty="0">
                <a:solidFill>
                  <a:schemeClr val="bg1"/>
                </a:solidFill>
              </a:rPr>
              <a:t> | Katherine A. Allen | Marissa A. Hendrickson | Scott </a:t>
            </a:r>
            <a:r>
              <a:rPr lang="en-US" sz="1200" dirty="0" err="1">
                <a:solidFill>
                  <a:schemeClr val="bg1"/>
                </a:solidFill>
              </a:rPr>
              <a:t>Lunos</a:t>
            </a:r>
            <a:r>
              <a:rPr lang="en-US" sz="1200" dirty="0">
                <a:solidFill>
                  <a:schemeClr val="bg1"/>
                </a:solidFill>
              </a:rPr>
              <a:t> | Jordan </a:t>
            </a:r>
            <a:r>
              <a:rPr lang="en-US" sz="1200" dirty="0" err="1">
                <a:solidFill>
                  <a:schemeClr val="bg1"/>
                </a:solidFill>
              </a:rPr>
              <a:t>Marmet</a:t>
            </a:r>
            <a:r>
              <a:rPr lang="en-US" sz="1200" dirty="0">
                <a:solidFill>
                  <a:schemeClr val="bg1"/>
                </a:solidFill>
              </a:rPr>
              <a:t> </a:t>
            </a:r>
          </a:p>
          <a:p>
            <a:endParaRPr lang="en-US" dirty="0"/>
          </a:p>
        </p:txBody>
      </p:sp>
      <p:grpSp>
        <p:nvGrpSpPr>
          <p:cNvPr id="27" name="Group 26">
            <a:extLst>
              <a:ext uri="{FF2B5EF4-FFF2-40B4-BE49-F238E27FC236}">
                <a16:creationId xmlns:a16="http://schemas.microsoft.com/office/drawing/2014/main" id="{D8A8FDE2-5F63-4AA9-A0B4-64FBC2E5A623}"/>
              </a:ext>
            </a:extLst>
          </p:cNvPr>
          <p:cNvGrpSpPr/>
          <p:nvPr/>
        </p:nvGrpSpPr>
        <p:grpSpPr>
          <a:xfrm>
            <a:off x="64661" y="1276157"/>
            <a:ext cx="12022564" cy="269001"/>
            <a:chOff x="92618" y="1277554"/>
            <a:chExt cx="9747825" cy="218104"/>
          </a:xfrm>
        </p:grpSpPr>
        <p:pic>
          <p:nvPicPr>
            <p:cNvPr id="16" name="Picture 15">
              <a:extLst>
                <a:ext uri="{FF2B5EF4-FFF2-40B4-BE49-F238E27FC236}">
                  <a16:creationId xmlns:a16="http://schemas.microsoft.com/office/drawing/2014/main" id="{8D67945C-B363-42E8-91DF-8CA85577D10B}"/>
                </a:ext>
              </a:extLst>
            </p:cNvPr>
            <p:cNvPicPr>
              <a:picLocks noChangeAspect="1"/>
            </p:cNvPicPr>
            <p:nvPr/>
          </p:nvPicPr>
          <p:blipFill>
            <a:blip r:embed="rId3"/>
            <a:stretch>
              <a:fillRect/>
            </a:stretch>
          </p:blipFill>
          <p:spPr>
            <a:xfrm>
              <a:off x="92618" y="1277554"/>
              <a:ext cx="2447605" cy="218104"/>
            </a:xfrm>
            <a:prstGeom prst="rect">
              <a:avLst/>
            </a:prstGeom>
          </p:spPr>
        </p:pic>
        <p:pic>
          <p:nvPicPr>
            <p:cNvPr id="22" name="Picture 21">
              <a:extLst>
                <a:ext uri="{FF2B5EF4-FFF2-40B4-BE49-F238E27FC236}">
                  <a16:creationId xmlns:a16="http://schemas.microsoft.com/office/drawing/2014/main" id="{B4B7BA4F-FAF1-4AF3-A4E0-6B9F1EAE0C68}"/>
                </a:ext>
              </a:extLst>
            </p:cNvPr>
            <p:cNvPicPr>
              <a:picLocks noChangeAspect="1"/>
            </p:cNvPicPr>
            <p:nvPr/>
          </p:nvPicPr>
          <p:blipFill>
            <a:blip r:embed="rId4"/>
            <a:stretch>
              <a:fillRect/>
            </a:stretch>
          </p:blipFill>
          <p:spPr>
            <a:xfrm>
              <a:off x="2567020" y="1283548"/>
              <a:ext cx="1542386" cy="212110"/>
            </a:xfrm>
            <a:prstGeom prst="rect">
              <a:avLst/>
            </a:prstGeom>
          </p:spPr>
        </p:pic>
        <p:pic>
          <p:nvPicPr>
            <p:cNvPr id="24" name="Picture 23">
              <a:extLst>
                <a:ext uri="{FF2B5EF4-FFF2-40B4-BE49-F238E27FC236}">
                  <a16:creationId xmlns:a16="http://schemas.microsoft.com/office/drawing/2014/main" id="{0655E892-B3E2-4847-A43B-2AA191C1A3DC}"/>
                </a:ext>
              </a:extLst>
            </p:cNvPr>
            <p:cNvPicPr>
              <a:picLocks noChangeAspect="1"/>
            </p:cNvPicPr>
            <p:nvPr/>
          </p:nvPicPr>
          <p:blipFill>
            <a:blip r:embed="rId5"/>
            <a:stretch>
              <a:fillRect/>
            </a:stretch>
          </p:blipFill>
          <p:spPr>
            <a:xfrm>
              <a:off x="4246290" y="1283548"/>
              <a:ext cx="2325362" cy="212110"/>
            </a:xfrm>
            <a:prstGeom prst="rect">
              <a:avLst/>
            </a:prstGeom>
          </p:spPr>
        </p:pic>
        <p:pic>
          <p:nvPicPr>
            <p:cNvPr id="26" name="Picture 25">
              <a:extLst>
                <a:ext uri="{FF2B5EF4-FFF2-40B4-BE49-F238E27FC236}">
                  <a16:creationId xmlns:a16="http://schemas.microsoft.com/office/drawing/2014/main" id="{2CC3C919-F390-4307-AC77-6A3E5ACB50CF}"/>
                </a:ext>
              </a:extLst>
            </p:cNvPr>
            <p:cNvPicPr>
              <a:picLocks noChangeAspect="1"/>
            </p:cNvPicPr>
            <p:nvPr/>
          </p:nvPicPr>
          <p:blipFill>
            <a:blip r:embed="rId6"/>
            <a:stretch>
              <a:fillRect/>
            </a:stretch>
          </p:blipFill>
          <p:spPr>
            <a:xfrm>
              <a:off x="6708536" y="1283548"/>
              <a:ext cx="3131907" cy="212110"/>
            </a:xfrm>
            <a:prstGeom prst="rect">
              <a:avLst/>
            </a:prstGeom>
          </p:spPr>
        </p:pic>
      </p:grpSp>
      <p:pic>
        <p:nvPicPr>
          <p:cNvPr id="29" name="Picture 28">
            <a:extLst>
              <a:ext uri="{FF2B5EF4-FFF2-40B4-BE49-F238E27FC236}">
                <a16:creationId xmlns:a16="http://schemas.microsoft.com/office/drawing/2014/main" id="{04D7126E-8433-43AE-A0AA-0A418AF7ACB4}"/>
              </a:ext>
            </a:extLst>
          </p:cNvPr>
          <p:cNvPicPr>
            <a:picLocks noChangeAspect="1"/>
          </p:cNvPicPr>
          <p:nvPr/>
        </p:nvPicPr>
        <p:blipFill>
          <a:blip r:embed="rId7"/>
          <a:stretch>
            <a:fillRect/>
          </a:stretch>
        </p:blipFill>
        <p:spPr>
          <a:xfrm>
            <a:off x="171450" y="1640503"/>
            <a:ext cx="11915775" cy="89851"/>
          </a:xfrm>
          <a:prstGeom prst="rect">
            <a:avLst/>
          </a:prstGeom>
        </p:spPr>
      </p:pic>
      <p:grpSp>
        <p:nvGrpSpPr>
          <p:cNvPr id="18" name="Group 17">
            <a:extLst>
              <a:ext uri="{FF2B5EF4-FFF2-40B4-BE49-F238E27FC236}">
                <a16:creationId xmlns:a16="http://schemas.microsoft.com/office/drawing/2014/main" id="{79490AED-8282-4F34-90DE-0FA54D5094AE}"/>
              </a:ext>
            </a:extLst>
          </p:cNvPr>
          <p:cNvGrpSpPr/>
          <p:nvPr/>
        </p:nvGrpSpPr>
        <p:grpSpPr>
          <a:xfrm>
            <a:off x="180746" y="4922428"/>
            <a:ext cx="2377440" cy="1616883"/>
            <a:chOff x="180746" y="4922428"/>
            <a:chExt cx="2377440" cy="1616883"/>
          </a:xfrm>
        </p:grpSpPr>
        <p:pic>
          <p:nvPicPr>
            <p:cNvPr id="44" name="Picture 43">
              <a:extLst>
                <a:ext uri="{FF2B5EF4-FFF2-40B4-BE49-F238E27FC236}">
                  <a16:creationId xmlns:a16="http://schemas.microsoft.com/office/drawing/2014/main" id="{96CD5964-9959-48AF-8AB5-C0DA6ED55B2B}"/>
                </a:ext>
              </a:extLst>
            </p:cNvPr>
            <p:cNvPicPr>
              <a:picLocks noChangeAspect="1"/>
            </p:cNvPicPr>
            <p:nvPr/>
          </p:nvPicPr>
          <p:blipFill>
            <a:blip r:embed="rId7"/>
            <a:stretch>
              <a:fillRect/>
            </a:stretch>
          </p:blipFill>
          <p:spPr>
            <a:xfrm flipV="1">
              <a:off x="180746" y="5219841"/>
              <a:ext cx="2377440" cy="41447"/>
            </a:xfrm>
            <a:prstGeom prst="rect">
              <a:avLst/>
            </a:prstGeom>
          </p:spPr>
        </p:pic>
        <p:pic>
          <p:nvPicPr>
            <p:cNvPr id="46" name="Picture 45">
              <a:extLst>
                <a:ext uri="{FF2B5EF4-FFF2-40B4-BE49-F238E27FC236}">
                  <a16:creationId xmlns:a16="http://schemas.microsoft.com/office/drawing/2014/main" id="{87D8F90F-8A1B-4A74-9885-AED6B0BEA6FA}"/>
                </a:ext>
              </a:extLst>
            </p:cNvPr>
            <p:cNvPicPr>
              <a:picLocks noChangeAspect="1"/>
            </p:cNvPicPr>
            <p:nvPr/>
          </p:nvPicPr>
          <p:blipFill>
            <a:blip r:embed="rId8"/>
            <a:stretch>
              <a:fillRect/>
            </a:stretch>
          </p:blipFill>
          <p:spPr>
            <a:xfrm>
              <a:off x="703463" y="4922428"/>
              <a:ext cx="1160593" cy="191073"/>
            </a:xfrm>
            <a:prstGeom prst="rect">
              <a:avLst/>
            </a:prstGeom>
          </p:spPr>
        </p:pic>
        <p:sp>
          <p:nvSpPr>
            <p:cNvPr id="47" name="TextBox 46">
              <a:extLst>
                <a:ext uri="{FF2B5EF4-FFF2-40B4-BE49-F238E27FC236}">
                  <a16:creationId xmlns:a16="http://schemas.microsoft.com/office/drawing/2014/main" id="{50AF2FE6-D030-445F-929D-D8087D5EF38F}"/>
                </a:ext>
              </a:extLst>
            </p:cNvPr>
            <p:cNvSpPr txBox="1"/>
            <p:nvPr/>
          </p:nvSpPr>
          <p:spPr>
            <a:xfrm>
              <a:off x="259875" y="5338982"/>
              <a:ext cx="1834515" cy="1200329"/>
            </a:xfrm>
            <a:prstGeom prst="rect">
              <a:avLst/>
            </a:prstGeom>
            <a:noFill/>
          </p:spPr>
          <p:txBody>
            <a:bodyPr wrap="square" rtlCol="0">
              <a:spAutoFit/>
            </a:bodyPr>
            <a:lstStyle/>
            <a:p>
              <a:r>
                <a:rPr lang="en-US" sz="1200" dirty="0">
                  <a:solidFill>
                    <a:srgbClr val="000000"/>
                  </a:solidFill>
                </a:rPr>
                <a:t>A</a:t>
              </a:r>
              <a:r>
                <a:rPr lang="en-US" sz="1200" b="0" i="0" u="none" strike="noStrike" dirty="0">
                  <a:solidFill>
                    <a:srgbClr val="000000"/>
                  </a:solidFill>
                  <a:effectLst/>
                </a:rPr>
                <a:t>ssess the </a:t>
              </a:r>
              <a:r>
                <a:rPr lang="en-US" sz="1200" b="1" i="0" u="none" strike="noStrike" dirty="0">
                  <a:solidFill>
                    <a:srgbClr val="000000"/>
                  </a:solidFill>
                  <a:effectLst/>
                </a:rPr>
                <a:t>general public’s knowledge of the names and roles </a:t>
              </a:r>
              <a:r>
                <a:rPr lang="en-US" sz="1200" b="0" i="0" u="none" strike="noStrike" dirty="0">
                  <a:solidFill>
                    <a:srgbClr val="000000"/>
                  </a:solidFill>
                  <a:effectLst/>
                </a:rPr>
                <a:t>of various medical specialties and titles</a:t>
              </a:r>
              <a:br>
                <a:rPr lang="en-US" sz="1200" dirty="0"/>
              </a:br>
              <a:endParaRPr lang="en-US" sz="1200" dirty="0"/>
            </a:p>
          </p:txBody>
        </p:sp>
      </p:grpSp>
      <p:sp>
        <p:nvSpPr>
          <p:cNvPr id="56" name="TextBox 55">
            <a:extLst>
              <a:ext uri="{FF2B5EF4-FFF2-40B4-BE49-F238E27FC236}">
                <a16:creationId xmlns:a16="http://schemas.microsoft.com/office/drawing/2014/main" id="{0E449A7B-78D8-4AFF-88DE-A76E9C3FCCC5}"/>
              </a:ext>
            </a:extLst>
          </p:cNvPr>
          <p:cNvSpPr txBox="1"/>
          <p:nvPr/>
        </p:nvSpPr>
        <p:spPr>
          <a:xfrm>
            <a:off x="2766355" y="3585486"/>
            <a:ext cx="2401390" cy="830997"/>
          </a:xfrm>
          <a:prstGeom prst="rect">
            <a:avLst/>
          </a:prstGeom>
          <a:noFill/>
        </p:spPr>
        <p:txBody>
          <a:bodyPr wrap="square" rtlCol="0">
            <a:spAutoFit/>
          </a:bodyPr>
          <a:lstStyle/>
          <a:p>
            <a:r>
              <a:rPr lang="en-US" sz="1200" dirty="0"/>
              <a:t>Volunteers completed </a:t>
            </a:r>
            <a:r>
              <a:rPr lang="en-US" sz="1200" b="1" dirty="0"/>
              <a:t>14 fill-in-the-blank questions </a:t>
            </a:r>
            <a:r>
              <a:rPr lang="en-US" sz="1200" dirty="0"/>
              <a:t>about specialists (e.g., “pediatricians are doctors who take care of _____”)</a:t>
            </a:r>
          </a:p>
        </p:txBody>
      </p:sp>
      <p:sp>
        <p:nvSpPr>
          <p:cNvPr id="59" name="TextBox 58">
            <a:extLst>
              <a:ext uri="{FF2B5EF4-FFF2-40B4-BE49-F238E27FC236}">
                <a16:creationId xmlns:a16="http://schemas.microsoft.com/office/drawing/2014/main" id="{308D12DA-5E69-4D9E-9A2E-56DDCA156DF8}"/>
              </a:ext>
            </a:extLst>
          </p:cNvPr>
          <p:cNvSpPr txBox="1"/>
          <p:nvPr/>
        </p:nvSpPr>
        <p:spPr>
          <a:xfrm>
            <a:off x="2782470" y="4532758"/>
            <a:ext cx="1914221" cy="1015663"/>
          </a:xfrm>
          <a:prstGeom prst="rect">
            <a:avLst/>
          </a:prstGeom>
          <a:noFill/>
        </p:spPr>
        <p:txBody>
          <a:bodyPr wrap="square" rtlCol="0">
            <a:spAutoFit/>
          </a:bodyPr>
          <a:lstStyle/>
          <a:p>
            <a:r>
              <a:rPr lang="en-US" sz="1200" dirty="0"/>
              <a:t>Participants were asked to </a:t>
            </a:r>
            <a:r>
              <a:rPr lang="en-US" sz="1200" b="1" dirty="0"/>
              <a:t>rank the following by level of seniority</a:t>
            </a:r>
            <a:r>
              <a:rPr lang="en-US" sz="1200" dirty="0"/>
              <a:t>: medical student, intern, senior resident, fellow, attending</a:t>
            </a:r>
          </a:p>
        </p:txBody>
      </p:sp>
      <p:grpSp>
        <p:nvGrpSpPr>
          <p:cNvPr id="33" name="Group 32">
            <a:extLst>
              <a:ext uri="{FF2B5EF4-FFF2-40B4-BE49-F238E27FC236}">
                <a16:creationId xmlns:a16="http://schemas.microsoft.com/office/drawing/2014/main" id="{42172483-0B54-4F47-93C3-A6D2F0BC8641}"/>
              </a:ext>
            </a:extLst>
          </p:cNvPr>
          <p:cNvGrpSpPr/>
          <p:nvPr/>
        </p:nvGrpSpPr>
        <p:grpSpPr>
          <a:xfrm>
            <a:off x="2244440" y="5716365"/>
            <a:ext cx="2424570" cy="646331"/>
            <a:chOff x="2244440" y="5716365"/>
            <a:chExt cx="2424570" cy="646331"/>
          </a:xfrm>
        </p:grpSpPr>
        <p:pic>
          <p:nvPicPr>
            <p:cNvPr id="62" name="Graphic 61">
              <a:extLst>
                <a:ext uri="{FF2B5EF4-FFF2-40B4-BE49-F238E27FC236}">
                  <a16:creationId xmlns:a16="http://schemas.microsoft.com/office/drawing/2014/main" id="{78F322D9-F9D0-417A-B32A-D14BABADCA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4440" y="5768777"/>
              <a:ext cx="446132" cy="446132"/>
            </a:xfrm>
            <a:prstGeom prst="rect">
              <a:avLst/>
            </a:prstGeom>
          </p:spPr>
        </p:pic>
        <p:sp>
          <p:nvSpPr>
            <p:cNvPr id="63" name="TextBox 62">
              <a:extLst>
                <a:ext uri="{FF2B5EF4-FFF2-40B4-BE49-F238E27FC236}">
                  <a16:creationId xmlns:a16="http://schemas.microsoft.com/office/drawing/2014/main" id="{6D78ACC7-CACC-4B03-A5A2-6966DA5F6445}"/>
                </a:ext>
              </a:extLst>
            </p:cNvPr>
            <p:cNvSpPr txBox="1"/>
            <p:nvPr/>
          </p:nvSpPr>
          <p:spPr>
            <a:xfrm>
              <a:off x="2787416" y="5716365"/>
              <a:ext cx="1881594" cy="646331"/>
            </a:xfrm>
            <a:prstGeom prst="rect">
              <a:avLst/>
            </a:prstGeom>
            <a:noFill/>
          </p:spPr>
          <p:txBody>
            <a:bodyPr wrap="square" rtlCol="0">
              <a:spAutoFit/>
            </a:bodyPr>
            <a:lstStyle/>
            <a:p>
              <a:r>
                <a:rPr lang="en-US" sz="1200" dirty="0"/>
                <a:t>Two researchers </a:t>
              </a:r>
              <a:r>
                <a:rPr lang="en-US" sz="1200" b="1" dirty="0"/>
                <a:t>coded answers</a:t>
              </a:r>
              <a:r>
                <a:rPr lang="en-US" sz="1200" dirty="0"/>
                <a:t> as correct or incorrect</a:t>
              </a:r>
            </a:p>
          </p:txBody>
        </p:sp>
      </p:grpSp>
      <p:sp>
        <p:nvSpPr>
          <p:cNvPr id="104" name="TextBox 103">
            <a:extLst>
              <a:ext uri="{FF2B5EF4-FFF2-40B4-BE49-F238E27FC236}">
                <a16:creationId xmlns:a16="http://schemas.microsoft.com/office/drawing/2014/main" id="{FB88DA04-F107-403D-A50D-0E8BA5A8B336}"/>
              </a:ext>
            </a:extLst>
          </p:cNvPr>
          <p:cNvSpPr txBox="1"/>
          <p:nvPr/>
        </p:nvSpPr>
        <p:spPr>
          <a:xfrm>
            <a:off x="1094652" y="6409000"/>
            <a:ext cx="9936022" cy="369332"/>
          </a:xfrm>
          <a:prstGeom prst="rect">
            <a:avLst/>
          </a:prstGeom>
          <a:noFill/>
        </p:spPr>
        <p:txBody>
          <a:bodyPr wrap="square" rtlCol="0">
            <a:spAutoFit/>
          </a:bodyPr>
          <a:lstStyle/>
          <a:p>
            <a:pPr algn="ctr"/>
            <a:r>
              <a:rPr lang="en-US" dirty="0">
                <a:solidFill>
                  <a:schemeClr val="bg1"/>
                </a:solidFill>
              </a:rPr>
              <a:t>University of Minnesota Masonic Children’s Hospital</a:t>
            </a:r>
          </a:p>
        </p:txBody>
      </p:sp>
      <p:grpSp>
        <p:nvGrpSpPr>
          <p:cNvPr id="17" name="Group 16">
            <a:extLst>
              <a:ext uri="{FF2B5EF4-FFF2-40B4-BE49-F238E27FC236}">
                <a16:creationId xmlns:a16="http://schemas.microsoft.com/office/drawing/2014/main" id="{020B509E-F800-4F1A-8929-612EDE2E3787}"/>
              </a:ext>
            </a:extLst>
          </p:cNvPr>
          <p:cNvGrpSpPr/>
          <p:nvPr/>
        </p:nvGrpSpPr>
        <p:grpSpPr>
          <a:xfrm>
            <a:off x="180746" y="1795866"/>
            <a:ext cx="2377440" cy="2972602"/>
            <a:chOff x="180746" y="1795866"/>
            <a:chExt cx="2377440" cy="2972602"/>
          </a:xfrm>
        </p:grpSpPr>
        <p:pic>
          <p:nvPicPr>
            <p:cNvPr id="34" name="Picture 33">
              <a:extLst>
                <a:ext uri="{FF2B5EF4-FFF2-40B4-BE49-F238E27FC236}">
                  <a16:creationId xmlns:a16="http://schemas.microsoft.com/office/drawing/2014/main" id="{81BA6485-F8BB-4CCA-B92B-F40682877CFD}"/>
                </a:ext>
              </a:extLst>
            </p:cNvPr>
            <p:cNvPicPr>
              <a:picLocks noChangeAspect="1"/>
            </p:cNvPicPr>
            <p:nvPr/>
          </p:nvPicPr>
          <p:blipFill>
            <a:blip r:embed="rId11"/>
            <a:stretch>
              <a:fillRect/>
            </a:stretch>
          </p:blipFill>
          <p:spPr>
            <a:xfrm>
              <a:off x="708941" y="1795866"/>
              <a:ext cx="1506422" cy="198407"/>
            </a:xfrm>
            <a:prstGeom prst="rect">
              <a:avLst/>
            </a:prstGeom>
          </p:spPr>
        </p:pic>
        <p:sp>
          <p:nvSpPr>
            <p:cNvPr id="37" name="TextBox 36">
              <a:extLst>
                <a:ext uri="{FF2B5EF4-FFF2-40B4-BE49-F238E27FC236}">
                  <a16:creationId xmlns:a16="http://schemas.microsoft.com/office/drawing/2014/main" id="{B45FDE1F-87DF-4405-A7E0-3EA945CB20DB}"/>
                </a:ext>
              </a:extLst>
            </p:cNvPr>
            <p:cNvSpPr txBox="1"/>
            <p:nvPr/>
          </p:nvSpPr>
          <p:spPr>
            <a:xfrm>
              <a:off x="259875" y="2460144"/>
              <a:ext cx="1872267" cy="2308324"/>
            </a:xfrm>
            <a:prstGeom prst="rect">
              <a:avLst/>
            </a:prstGeom>
            <a:noFill/>
          </p:spPr>
          <p:txBody>
            <a:bodyPr wrap="square" rtlCol="0">
              <a:spAutoFit/>
            </a:bodyPr>
            <a:lstStyle/>
            <a:p>
              <a:r>
                <a:rPr lang="en-US" sz="1200" dirty="0"/>
                <a:t>Medical providers are advised to </a:t>
              </a:r>
              <a:r>
                <a:rPr lang="en-US" sz="1200" b="1" dirty="0"/>
                <a:t>avoid jargon </a:t>
              </a:r>
              <a:r>
                <a:rPr lang="en-US" sz="1200" dirty="0"/>
                <a:t>to minimize confusion</a:t>
              </a:r>
            </a:p>
            <a:p>
              <a:endParaRPr lang="en-US" sz="1200" dirty="0"/>
            </a:p>
            <a:p>
              <a:endParaRPr lang="en-US" sz="1200" dirty="0"/>
            </a:p>
            <a:p>
              <a:r>
                <a:rPr lang="en-US" sz="1200" dirty="0"/>
                <a:t>If patients aren’t </a:t>
              </a:r>
            </a:p>
            <a:p>
              <a:r>
                <a:rPr lang="en-US" sz="1200" dirty="0"/>
                <a:t>familiar with the </a:t>
              </a:r>
            </a:p>
            <a:p>
              <a:r>
                <a:rPr lang="en-US" sz="1200" b="1" dirty="0"/>
                <a:t>names of </a:t>
              </a:r>
            </a:p>
            <a:p>
              <a:r>
                <a:rPr lang="en-US" sz="1200" b="1" dirty="0"/>
                <a:t>specialties </a:t>
              </a:r>
              <a:r>
                <a:rPr lang="en-US" sz="1200" dirty="0"/>
                <a:t>or </a:t>
              </a:r>
            </a:p>
            <a:p>
              <a:r>
                <a:rPr lang="en-US" sz="1200" b="1" dirty="0"/>
                <a:t>hospital roles</a:t>
              </a:r>
              <a:r>
                <a:rPr lang="en-US" sz="1200" dirty="0"/>
                <a:t>, this </a:t>
              </a:r>
              <a:r>
                <a:rPr lang="en-US" sz="1200" u="sng" dirty="0"/>
                <a:t>confusion may start with the introduction</a:t>
              </a:r>
            </a:p>
          </p:txBody>
        </p:sp>
        <p:pic>
          <p:nvPicPr>
            <p:cNvPr id="42" name="Picture 41" descr="Shape&#10;&#10;Description automatically generated with low confidence">
              <a:extLst>
                <a:ext uri="{FF2B5EF4-FFF2-40B4-BE49-F238E27FC236}">
                  <a16:creationId xmlns:a16="http://schemas.microsoft.com/office/drawing/2014/main" id="{DDAA70B0-F66B-4706-88A5-3283949E030A}"/>
                </a:ext>
              </a:extLst>
            </p:cNvPr>
            <p:cNvPicPr>
              <a:picLocks noChangeAspect="1"/>
            </p:cNvPicPr>
            <p:nvPr/>
          </p:nvPicPr>
          <p:blipFill>
            <a:blip r:embed="rId12">
              <a:duotone>
                <a:prstClr val="black"/>
                <a:srgbClr val="4472C4">
                  <a:tint val="45000"/>
                  <a:satMod val="400000"/>
                </a:srgbClr>
              </a:duotone>
            </a:blip>
            <a:stretch>
              <a:fillRect/>
            </a:stretch>
          </p:blipFill>
          <p:spPr>
            <a:xfrm>
              <a:off x="1533104" y="3119421"/>
              <a:ext cx="940733" cy="940733"/>
            </a:xfrm>
            <a:prstGeom prst="rect">
              <a:avLst/>
            </a:prstGeom>
          </p:spPr>
        </p:pic>
        <p:pic>
          <p:nvPicPr>
            <p:cNvPr id="51" name="Picture 50">
              <a:extLst>
                <a:ext uri="{FF2B5EF4-FFF2-40B4-BE49-F238E27FC236}">
                  <a16:creationId xmlns:a16="http://schemas.microsoft.com/office/drawing/2014/main" id="{D7E86BA4-15C6-854C-8611-D8EBCF3D8E9B}"/>
                </a:ext>
              </a:extLst>
            </p:cNvPr>
            <p:cNvPicPr>
              <a:picLocks noChangeAspect="1"/>
            </p:cNvPicPr>
            <p:nvPr/>
          </p:nvPicPr>
          <p:blipFill>
            <a:blip r:embed="rId7"/>
            <a:stretch>
              <a:fillRect/>
            </a:stretch>
          </p:blipFill>
          <p:spPr>
            <a:xfrm flipV="1">
              <a:off x="180746" y="2106786"/>
              <a:ext cx="2377440" cy="41447"/>
            </a:xfrm>
            <a:prstGeom prst="rect">
              <a:avLst/>
            </a:prstGeom>
          </p:spPr>
        </p:pic>
      </p:grpSp>
      <p:grpSp>
        <p:nvGrpSpPr>
          <p:cNvPr id="19" name="Group 18">
            <a:extLst>
              <a:ext uri="{FF2B5EF4-FFF2-40B4-BE49-F238E27FC236}">
                <a16:creationId xmlns:a16="http://schemas.microsoft.com/office/drawing/2014/main" id="{541F6184-3CB7-4A92-8413-913312D3C142}"/>
              </a:ext>
            </a:extLst>
          </p:cNvPr>
          <p:cNvGrpSpPr/>
          <p:nvPr/>
        </p:nvGrpSpPr>
        <p:grpSpPr>
          <a:xfrm>
            <a:off x="2665546" y="1843879"/>
            <a:ext cx="2532461" cy="1557542"/>
            <a:chOff x="2665546" y="1843879"/>
            <a:chExt cx="2532461" cy="1557542"/>
          </a:xfrm>
        </p:grpSpPr>
        <p:pic>
          <p:nvPicPr>
            <p:cNvPr id="52" name="Picture 51">
              <a:extLst>
                <a:ext uri="{FF2B5EF4-FFF2-40B4-BE49-F238E27FC236}">
                  <a16:creationId xmlns:a16="http://schemas.microsoft.com/office/drawing/2014/main" id="{A2ABBF7D-B495-4A31-BC88-82F506B0BC07}"/>
                </a:ext>
              </a:extLst>
            </p:cNvPr>
            <p:cNvPicPr>
              <a:picLocks noChangeAspect="1"/>
            </p:cNvPicPr>
            <p:nvPr/>
          </p:nvPicPr>
          <p:blipFill>
            <a:blip r:embed="rId13"/>
            <a:stretch>
              <a:fillRect/>
            </a:stretch>
          </p:blipFill>
          <p:spPr>
            <a:xfrm>
              <a:off x="3415450" y="1843879"/>
              <a:ext cx="1226094" cy="191725"/>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C693DE7E-60E1-445E-90B9-787B38D36439}"/>
                </a:ext>
              </a:extLst>
            </p:cNvPr>
            <p:cNvPicPr>
              <a:picLocks noChangeAspect="1"/>
            </p:cNvPicPr>
            <p:nvPr/>
          </p:nvPicPr>
          <p:blipFill>
            <a:blip r:embed="rId14"/>
            <a:stretch>
              <a:fillRect/>
            </a:stretch>
          </p:blipFill>
          <p:spPr>
            <a:xfrm>
              <a:off x="2665546" y="2584608"/>
              <a:ext cx="816813" cy="816813"/>
            </a:xfrm>
            <a:prstGeom prst="rect">
              <a:avLst/>
            </a:prstGeom>
          </p:spPr>
        </p:pic>
        <p:sp>
          <p:nvSpPr>
            <p:cNvPr id="55" name="TextBox 54">
              <a:extLst>
                <a:ext uri="{FF2B5EF4-FFF2-40B4-BE49-F238E27FC236}">
                  <a16:creationId xmlns:a16="http://schemas.microsoft.com/office/drawing/2014/main" id="{626A9FBD-7147-4413-824A-B5D8E399C2FB}"/>
                </a:ext>
              </a:extLst>
            </p:cNvPr>
            <p:cNvSpPr txBox="1"/>
            <p:nvPr/>
          </p:nvSpPr>
          <p:spPr>
            <a:xfrm>
              <a:off x="3415450" y="2563540"/>
              <a:ext cx="1732213" cy="830997"/>
            </a:xfrm>
            <a:prstGeom prst="rect">
              <a:avLst/>
            </a:prstGeom>
            <a:noFill/>
          </p:spPr>
          <p:txBody>
            <a:bodyPr wrap="square" rtlCol="0">
              <a:spAutoFit/>
            </a:bodyPr>
            <a:lstStyle/>
            <a:p>
              <a:r>
                <a:rPr lang="en-US" sz="1200" dirty="0"/>
                <a:t>We </a:t>
              </a:r>
              <a:r>
                <a:rPr lang="en-US" sz="1200" b="1" dirty="0"/>
                <a:t>surveyed adults  </a:t>
              </a:r>
              <a:r>
                <a:rPr lang="en-US" sz="1200" dirty="0"/>
                <a:t>without medical backgrounds at the </a:t>
              </a:r>
              <a:r>
                <a:rPr lang="en-US" sz="1200" b="1" dirty="0"/>
                <a:t>2021</a:t>
              </a:r>
              <a:r>
                <a:rPr lang="en-US" sz="1200" dirty="0"/>
                <a:t> </a:t>
              </a:r>
              <a:r>
                <a:rPr lang="en-US" sz="1200" b="1" dirty="0"/>
                <a:t>Minnesota State Fair</a:t>
              </a:r>
              <a:endParaRPr lang="en-US" sz="1200" b="1" u="sng" dirty="0"/>
            </a:p>
          </p:txBody>
        </p:sp>
        <p:pic>
          <p:nvPicPr>
            <p:cNvPr id="53" name="Picture 52">
              <a:extLst>
                <a:ext uri="{FF2B5EF4-FFF2-40B4-BE49-F238E27FC236}">
                  <a16:creationId xmlns:a16="http://schemas.microsoft.com/office/drawing/2014/main" id="{CFD64CBD-1D74-AF46-84B4-4DDE3E6B9F21}"/>
                </a:ext>
              </a:extLst>
            </p:cNvPr>
            <p:cNvPicPr>
              <a:picLocks noChangeAspect="1"/>
            </p:cNvPicPr>
            <p:nvPr/>
          </p:nvPicPr>
          <p:blipFill>
            <a:blip r:embed="rId7"/>
            <a:stretch>
              <a:fillRect/>
            </a:stretch>
          </p:blipFill>
          <p:spPr>
            <a:xfrm flipV="1">
              <a:off x="2820567" y="2106786"/>
              <a:ext cx="2377440" cy="41447"/>
            </a:xfrm>
            <a:prstGeom prst="rect">
              <a:avLst/>
            </a:prstGeom>
          </p:spPr>
        </p:pic>
      </p:grpSp>
      <p:graphicFrame>
        <p:nvGraphicFramePr>
          <p:cNvPr id="13" name="Table 12">
            <a:extLst>
              <a:ext uri="{FF2B5EF4-FFF2-40B4-BE49-F238E27FC236}">
                <a16:creationId xmlns:a16="http://schemas.microsoft.com/office/drawing/2014/main" id="{D5BE6E5E-2C24-9046-A55C-018D303D85F9}"/>
              </a:ext>
            </a:extLst>
          </p:cNvPr>
          <p:cNvGraphicFramePr>
            <a:graphicFrameLocks noGrp="1"/>
          </p:cNvGraphicFramePr>
          <p:nvPr/>
        </p:nvGraphicFramePr>
        <p:xfrm>
          <a:off x="7939873" y="2669462"/>
          <a:ext cx="4123267" cy="2280285"/>
        </p:xfrm>
        <a:graphic>
          <a:graphicData uri="http://schemas.openxmlformats.org/drawingml/2006/table">
            <a:tbl>
              <a:tblPr firstRow="1" bandRow="1">
                <a:tableStyleId>{5C22544A-7EE6-4342-B048-85BDC9FD1C3A}</a:tableStyleId>
              </a:tblPr>
              <a:tblGrid>
                <a:gridCol w="1283659">
                  <a:extLst>
                    <a:ext uri="{9D8B030D-6E8A-4147-A177-3AD203B41FA5}">
                      <a16:colId xmlns:a16="http://schemas.microsoft.com/office/drawing/2014/main" val="2618961808"/>
                    </a:ext>
                  </a:extLst>
                </a:gridCol>
                <a:gridCol w="609413">
                  <a:extLst>
                    <a:ext uri="{9D8B030D-6E8A-4147-A177-3AD203B41FA5}">
                      <a16:colId xmlns:a16="http://schemas.microsoft.com/office/drawing/2014/main" val="20577933"/>
                    </a:ext>
                  </a:extLst>
                </a:gridCol>
                <a:gridCol w="2230195">
                  <a:extLst>
                    <a:ext uri="{9D8B030D-6E8A-4147-A177-3AD203B41FA5}">
                      <a16:colId xmlns:a16="http://schemas.microsoft.com/office/drawing/2014/main" val="1094183471"/>
                    </a:ext>
                  </a:extLst>
                </a:gridCol>
              </a:tblGrid>
              <a:tr h="152400">
                <a:tc>
                  <a:txBody>
                    <a:bodyPr/>
                    <a:lstStyle/>
                    <a:p>
                      <a:pPr algn="ctr" rtl="0" fontAlgn="ctr"/>
                      <a:r>
                        <a:rPr lang="en-US" sz="900" u="none" strike="noStrike" dirty="0">
                          <a:effectLst/>
                        </a:rPr>
                        <a:t>Specialist</a:t>
                      </a:r>
                      <a:endParaRPr lang="en-US" sz="9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900" u="none" strike="noStrike" dirty="0">
                          <a:effectLst/>
                        </a:rPr>
                        <a:t>Correct</a:t>
                      </a:r>
                      <a:endParaRPr lang="en-US" sz="9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Most common wrong answers</a:t>
                      </a:r>
                      <a:endParaRPr lang="en-US" sz="9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22663658"/>
                  </a:ext>
                </a:extLst>
              </a:tr>
              <a:tr h="152400">
                <a:tc>
                  <a:txBody>
                    <a:bodyPr/>
                    <a:lstStyle/>
                    <a:p>
                      <a:pPr algn="l" rtl="0" fontAlgn="ctr"/>
                      <a:r>
                        <a:rPr lang="en-US" sz="900" u="none" strike="noStrike" dirty="0">
                          <a:effectLst/>
                        </a:rPr>
                        <a:t>Dermatologist</a:t>
                      </a:r>
                      <a:endParaRPr lang="en-US"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dirty="0">
                          <a:effectLst/>
                        </a:rPr>
                        <a:t>94%</a:t>
                      </a:r>
                      <a:endParaRPr lang="en-US"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No repeated wrong answer</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66998241"/>
                  </a:ext>
                </a:extLst>
              </a:tr>
              <a:tr h="152400">
                <a:tc>
                  <a:txBody>
                    <a:bodyPr/>
                    <a:lstStyle/>
                    <a:p>
                      <a:pPr algn="l" rtl="0" fontAlgn="ctr"/>
                      <a:r>
                        <a:rPr lang="en-US" sz="900" u="none" strike="noStrike">
                          <a:effectLst/>
                        </a:rPr>
                        <a:t>Cardiologist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93%</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dirty="0">
                          <a:effectLst/>
                        </a:rPr>
                        <a:t>No repeated wrong answer</a:t>
                      </a:r>
                      <a:endParaRPr lang="en-US"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1214116"/>
                  </a:ext>
                </a:extLst>
              </a:tr>
              <a:tr h="0">
                <a:tc>
                  <a:txBody>
                    <a:bodyPr/>
                    <a:lstStyle/>
                    <a:p>
                      <a:pPr algn="l" rtl="0" fontAlgn="ctr"/>
                      <a:r>
                        <a:rPr lang="en-US" sz="900" u="none" strike="noStrike">
                          <a:effectLst/>
                        </a:rPr>
                        <a:t>Pediatrician</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89%</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Feet (2%)</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57355033"/>
                  </a:ext>
                </a:extLst>
              </a:tr>
              <a:tr h="152400">
                <a:tc>
                  <a:txBody>
                    <a:bodyPr/>
                    <a:lstStyle/>
                    <a:p>
                      <a:pPr algn="l" rtl="0" fontAlgn="ctr"/>
                      <a:r>
                        <a:rPr lang="en-US" sz="900" u="none" strike="noStrike">
                          <a:effectLst/>
                        </a:rPr>
                        <a:t>Neurologist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89%</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No repeated wrong answer</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56289517"/>
                  </a:ext>
                </a:extLst>
              </a:tr>
              <a:tr h="152400">
                <a:tc>
                  <a:txBody>
                    <a:bodyPr/>
                    <a:lstStyle/>
                    <a:p>
                      <a:pPr algn="l" rtl="0" fontAlgn="ctr"/>
                      <a:r>
                        <a:rPr lang="en-US" sz="900" u="none" strike="noStrike">
                          <a:effectLst/>
                        </a:rPr>
                        <a:t>Gastroenterologist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89%</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No repeated wrong answer</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68649805"/>
                  </a:ext>
                </a:extLst>
              </a:tr>
              <a:tr h="152400">
                <a:tc>
                  <a:txBody>
                    <a:bodyPr/>
                    <a:lstStyle/>
                    <a:p>
                      <a:pPr algn="l" rtl="0" fontAlgn="ctr"/>
                      <a:r>
                        <a:rPr lang="en-US" sz="900" u="none" strike="noStrike">
                          <a:effectLst/>
                        </a:rPr>
                        <a:t>Geriatrician</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74%</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Stomach (3%), Women (2%)</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20414884"/>
                  </a:ext>
                </a:extLst>
              </a:tr>
              <a:tr h="152400">
                <a:tc>
                  <a:txBody>
                    <a:bodyPr/>
                    <a:lstStyle/>
                    <a:p>
                      <a:pPr algn="l" rtl="0" fontAlgn="ctr"/>
                      <a:r>
                        <a:rPr lang="en-US" sz="900" u="none" strike="noStrike">
                          <a:effectLst/>
                        </a:rPr>
                        <a:t>Opthalmologist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67%</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Ear, Nose, or Throat (3%)</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87223913"/>
                  </a:ext>
                </a:extLst>
              </a:tr>
              <a:tr h="152400">
                <a:tc>
                  <a:txBody>
                    <a:bodyPr/>
                    <a:lstStyle/>
                    <a:p>
                      <a:pPr algn="l" rtl="0" fontAlgn="ctr"/>
                      <a:r>
                        <a:rPr lang="en-US" sz="900" u="none" strike="noStrike">
                          <a:effectLst/>
                        </a:rPr>
                        <a:t>Rheumatologist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56%</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Nerves (3%)</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79337887"/>
                  </a:ext>
                </a:extLst>
              </a:tr>
              <a:tr h="152400">
                <a:tc>
                  <a:txBody>
                    <a:bodyPr/>
                    <a:lstStyle/>
                    <a:p>
                      <a:pPr algn="l" rtl="0" fontAlgn="ctr"/>
                      <a:r>
                        <a:rPr lang="en-US" sz="900" u="none" strike="noStrike">
                          <a:effectLst/>
                        </a:rPr>
                        <a:t>Neonatologist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48%</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Fetuses (10%), Brain/nerves (8</a:t>
                      </a:r>
                      <a:r>
                        <a:rPr lang="en-US" sz="800" u="none" strike="noStrike">
                          <a:effectLst/>
                        </a:rPr>
                        <a:t>%)</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2599536"/>
                  </a:ext>
                </a:extLst>
              </a:tr>
              <a:tr h="152400">
                <a:tc>
                  <a:txBody>
                    <a:bodyPr/>
                    <a:lstStyle/>
                    <a:p>
                      <a:pPr algn="l" rtl="0" fontAlgn="ctr"/>
                      <a:r>
                        <a:rPr lang="en-US" sz="900" u="none" strike="noStrike">
                          <a:effectLst/>
                        </a:rPr>
                        <a:t>Pulmonologist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43%</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dirty="0">
                          <a:effectLst/>
                        </a:rPr>
                        <a:t>Heart (17%), Blood vessels (13%)</a:t>
                      </a:r>
                      <a:endParaRPr lang="en-US"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0030404"/>
                  </a:ext>
                </a:extLst>
              </a:tr>
              <a:tr h="152400">
                <a:tc>
                  <a:txBody>
                    <a:bodyPr/>
                    <a:lstStyle/>
                    <a:p>
                      <a:pPr algn="l" rtl="0" fontAlgn="ctr"/>
                      <a:r>
                        <a:rPr lang="en-US" sz="900" u="none" strike="noStrike">
                          <a:effectLst/>
                        </a:rPr>
                        <a:t>Hospitalist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Hospitals (3%)</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53024532"/>
                  </a:ext>
                </a:extLst>
              </a:tr>
              <a:tr h="152400">
                <a:tc>
                  <a:txBody>
                    <a:bodyPr/>
                    <a:lstStyle/>
                    <a:p>
                      <a:pPr algn="l" rtl="0" fontAlgn="ctr"/>
                      <a:r>
                        <a:rPr lang="en-US" sz="900" u="none" strike="noStrike">
                          <a:effectLst/>
                        </a:rPr>
                        <a:t>Intensivist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Emergency (3%)</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51512002"/>
                  </a:ext>
                </a:extLst>
              </a:tr>
              <a:tr h="152400">
                <a:tc>
                  <a:txBody>
                    <a:bodyPr/>
                    <a:lstStyle/>
                    <a:p>
                      <a:pPr algn="l" rtl="0" fontAlgn="ctr"/>
                      <a:r>
                        <a:rPr lang="en-US" sz="900" u="none" strike="noStrike">
                          <a:effectLst/>
                        </a:rPr>
                        <a:t>Internist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21%</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a:effectLst/>
                        </a:rPr>
                        <a:t>Insides(15%), In training (12%)</a:t>
                      </a:r>
                      <a:endParaRPr lang="en-US"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5835870"/>
                  </a:ext>
                </a:extLst>
              </a:tr>
              <a:tr h="152400">
                <a:tc>
                  <a:txBody>
                    <a:bodyPr/>
                    <a:lstStyle/>
                    <a:p>
                      <a:pPr algn="l" rtl="0" fontAlgn="ctr"/>
                      <a:r>
                        <a:rPr lang="en-US" sz="900" u="none" strike="noStrike">
                          <a:effectLst/>
                        </a:rPr>
                        <a:t>Nephrologist</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900" u="none" strike="noStrike" dirty="0">
                          <a:effectLst/>
                        </a:rPr>
                        <a:t>Death (4%)</a:t>
                      </a:r>
                      <a:endParaRPr lang="en-US"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47195624"/>
                  </a:ext>
                </a:extLst>
              </a:tr>
            </a:tbl>
          </a:graphicData>
        </a:graphic>
      </p:graphicFrame>
      <p:grpSp>
        <p:nvGrpSpPr>
          <p:cNvPr id="39" name="Group 38">
            <a:extLst>
              <a:ext uri="{FF2B5EF4-FFF2-40B4-BE49-F238E27FC236}">
                <a16:creationId xmlns:a16="http://schemas.microsoft.com/office/drawing/2014/main" id="{279FF3D2-7418-4D07-9F23-D61432568D72}"/>
              </a:ext>
            </a:extLst>
          </p:cNvPr>
          <p:cNvGrpSpPr/>
          <p:nvPr/>
        </p:nvGrpSpPr>
        <p:grpSpPr>
          <a:xfrm>
            <a:off x="5341925" y="3564950"/>
            <a:ext cx="2326615" cy="1365226"/>
            <a:chOff x="5341925" y="3564950"/>
            <a:chExt cx="2326615" cy="1365226"/>
          </a:xfrm>
        </p:grpSpPr>
        <p:pic>
          <p:nvPicPr>
            <p:cNvPr id="98" name="Picture 97">
              <a:extLst>
                <a:ext uri="{FF2B5EF4-FFF2-40B4-BE49-F238E27FC236}">
                  <a16:creationId xmlns:a16="http://schemas.microsoft.com/office/drawing/2014/main" id="{D26FB2B6-6D41-4F0A-BC31-5DC522403EB2}"/>
                </a:ext>
              </a:extLst>
            </p:cNvPr>
            <p:cNvPicPr>
              <a:picLocks noChangeAspect="1"/>
            </p:cNvPicPr>
            <p:nvPr/>
          </p:nvPicPr>
          <p:blipFill>
            <a:blip r:embed="rId15"/>
            <a:stretch>
              <a:fillRect/>
            </a:stretch>
          </p:blipFill>
          <p:spPr>
            <a:xfrm>
              <a:off x="5401611" y="3625395"/>
              <a:ext cx="638224" cy="293728"/>
            </a:xfrm>
            <a:prstGeom prst="rect">
              <a:avLst/>
            </a:prstGeom>
          </p:spPr>
        </p:pic>
        <p:sp>
          <p:nvSpPr>
            <p:cNvPr id="99" name="TextBox 98">
              <a:extLst>
                <a:ext uri="{FF2B5EF4-FFF2-40B4-BE49-F238E27FC236}">
                  <a16:creationId xmlns:a16="http://schemas.microsoft.com/office/drawing/2014/main" id="{B37FB17C-3C8B-4833-8160-B444FCE4F5A6}"/>
                </a:ext>
              </a:extLst>
            </p:cNvPr>
            <p:cNvSpPr txBox="1"/>
            <p:nvPr/>
          </p:nvSpPr>
          <p:spPr>
            <a:xfrm>
              <a:off x="6088349" y="3564950"/>
              <a:ext cx="1580191" cy="430887"/>
            </a:xfrm>
            <a:prstGeom prst="rect">
              <a:avLst/>
            </a:prstGeom>
            <a:noFill/>
          </p:spPr>
          <p:txBody>
            <a:bodyPr wrap="square" rtlCol="0">
              <a:spAutoFit/>
            </a:bodyPr>
            <a:lstStyle/>
            <a:p>
              <a:r>
                <a:rPr lang="en-US" sz="1100" b="1" dirty="0"/>
                <a:t>put seniority roles in correct order</a:t>
              </a:r>
            </a:p>
          </p:txBody>
        </p:sp>
        <p:sp>
          <p:nvSpPr>
            <p:cNvPr id="101" name="TextBox 100">
              <a:extLst>
                <a:ext uri="{FF2B5EF4-FFF2-40B4-BE49-F238E27FC236}">
                  <a16:creationId xmlns:a16="http://schemas.microsoft.com/office/drawing/2014/main" id="{01439464-C7C2-4289-B458-3BD14757176C}"/>
                </a:ext>
              </a:extLst>
            </p:cNvPr>
            <p:cNvSpPr txBox="1"/>
            <p:nvPr/>
          </p:nvSpPr>
          <p:spPr>
            <a:xfrm>
              <a:off x="6088349" y="4027124"/>
              <a:ext cx="1502908" cy="430887"/>
            </a:xfrm>
            <a:prstGeom prst="rect">
              <a:avLst/>
            </a:prstGeom>
            <a:noFill/>
          </p:spPr>
          <p:txBody>
            <a:bodyPr wrap="square">
              <a:spAutoFit/>
            </a:bodyPr>
            <a:lstStyle/>
            <a:p>
              <a:r>
                <a:rPr lang="en-US" sz="1100" b="1" dirty="0"/>
                <a:t>put “Senior resident” most senior</a:t>
              </a:r>
            </a:p>
          </p:txBody>
        </p:sp>
        <p:pic>
          <p:nvPicPr>
            <p:cNvPr id="21" name="Picture 20">
              <a:extLst>
                <a:ext uri="{FF2B5EF4-FFF2-40B4-BE49-F238E27FC236}">
                  <a16:creationId xmlns:a16="http://schemas.microsoft.com/office/drawing/2014/main" id="{E0C55316-7CB0-674D-A5E8-E5C0B6FF5EA5}"/>
                </a:ext>
              </a:extLst>
            </p:cNvPr>
            <p:cNvPicPr>
              <a:picLocks noChangeAspect="1"/>
            </p:cNvPicPr>
            <p:nvPr/>
          </p:nvPicPr>
          <p:blipFill>
            <a:blip r:embed="rId16"/>
            <a:stretch>
              <a:fillRect/>
            </a:stretch>
          </p:blipFill>
          <p:spPr>
            <a:xfrm>
              <a:off x="5358849" y="4073475"/>
              <a:ext cx="723749" cy="322690"/>
            </a:xfrm>
            <a:prstGeom prst="rect">
              <a:avLst/>
            </a:prstGeom>
          </p:spPr>
        </p:pic>
        <p:sp>
          <p:nvSpPr>
            <p:cNvPr id="73" name="TextBox 72">
              <a:extLst>
                <a:ext uri="{FF2B5EF4-FFF2-40B4-BE49-F238E27FC236}">
                  <a16:creationId xmlns:a16="http://schemas.microsoft.com/office/drawing/2014/main" id="{89512B23-5B9A-1548-B546-AE2DBBC92CDC}"/>
                </a:ext>
              </a:extLst>
            </p:cNvPr>
            <p:cNvSpPr txBox="1"/>
            <p:nvPr/>
          </p:nvSpPr>
          <p:spPr>
            <a:xfrm>
              <a:off x="6088349" y="4499289"/>
              <a:ext cx="1416964" cy="430887"/>
            </a:xfrm>
            <a:prstGeom prst="rect">
              <a:avLst/>
            </a:prstGeom>
            <a:noFill/>
          </p:spPr>
          <p:txBody>
            <a:bodyPr wrap="square">
              <a:spAutoFit/>
            </a:bodyPr>
            <a:lstStyle/>
            <a:p>
              <a:r>
                <a:rPr lang="en-US" sz="1100" b="1" dirty="0"/>
                <a:t>put “Attending” most senior </a:t>
              </a:r>
            </a:p>
          </p:txBody>
        </p:sp>
        <p:pic>
          <p:nvPicPr>
            <p:cNvPr id="28" name="Picture 27">
              <a:extLst>
                <a:ext uri="{FF2B5EF4-FFF2-40B4-BE49-F238E27FC236}">
                  <a16:creationId xmlns:a16="http://schemas.microsoft.com/office/drawing/2014/main" id="{374E1F2D-A837-0444-8C4B-3AA52D375B30}"/>
                </a:ext>
              </a:extLst>
            </p:cNvPr>
            <p:cNvPicPr>
              <a:picLocks noChangeAspect="1"/>
            </p:cNvPicPr>
            <p:nvPr/>
          </p:nvPicPr>
          <p:blipFill>
            <a:blip r:embed="rId17"/>
            <a:stretch>
              <a:fillRect/>
            </a:stretch>
          </p:blipFill>
          <p:spPr>
            <a:xfrm>
              <a:off x="5341925" y="4523960"/>
              <a:ext cx="757597" cy="297783"/>
            </a:xfrm>
            <a:prstGeom prst="rect">
              <a:avLst/>
            </a:prstGeom>
          </p:spPr>
        </p:pic>
      </p:grpSp>
      <p:grpSp>
        <p:nvGrpSpPr>
          <p:cNvPr id="15" name="Group 14">
            <a:extLst>
              <a:ext uri="{FF2B5EF4-FFF2-40B4-BE49-F238E27FC236}">
                <a16:creationId xmlns:a16="http://schemas.microsoft.com/office/drawing/2014/main" id="{F7D0450A-6482-48FE-84B3-3ECAB0631910}"/>
              </a:ext>
            </a:extLst>
          </p:cNvPr>
          <p:cNvGrpSpPr/>
          <p:nvPr/>
        </p:nvGrpSpPr>
        <p:grpSpPr>
          <a:xfrm>
            <a:off x="9553238" y="4970434"/>
            <a:ext cx="2638762" cy="1397377"/>
            <a:chOff x="4722859" y="4940084"/>
            <a:chExt cx="2638762" cy="1397377"/>
          </a:xfrm>
        </p:grpSpPr>
        <p:sp>
          <p:nvSpPr>
            <p:cNvPr id="102" name="Rectangle: Rounded Corners 101">
              <a:extLst>
                <a:ext uri="{FF2B5EF4-FFF2-40B4-BE49-F238E27FC236}">
                  <a16:creationId xmlns:a16="http://schemas.microsoft.com/office/drawing/2014/main" id="{451143A2-F29B-460C-AF5C-9C0D408B9D2F}"/>
                </a:ext>
              </a:extLst>
            </p:cNvPr>
            <p:cNvSpPr/>
            <p:nvPr/>
          </p:nvSpPr>
          <p:spPr>
            <a:xfrm>
              <a:off x="4722859" y="5332696"/>
              <a:ext cx="2567522" cy="94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3FA4EF1E-0928-954E-A998-C4E25A1F9817}"/>
                </a:ext>
              </a:extLst>
            </p:cNvPr>
            <p:cNvSpPr txBox="1"/>
            <p:nvPr/>
          </p:nvSpPr>
          <p:spPr>
            <a:xfrm>
              <a:off x="4746173" y="5321798"/>
              <a:ext cx="2615448" cy="1015663"/>
            </a:xfrm>
            <a:prstGeom prst="rect">
              <a:avLst/>
            </a:prstGeom>
            <a:noFill/>
          </p:spPr>
          <p:txBody>
            <a:bodyPr wrap="square">
              <a:spAutoFit/>
            </a:bodyPr>
            <a:lstStyle/>
            <a:p>
              <a:r>
                <a:rPr lang="en-US" sz="1200" b="1" dirty="0">
                  <a:solidFill>
                    <a:schemeClr val="bg1"/>
                  </a:solidFill>
                </a:rPr>
                <a:t>Medical professionals should recognize titles are a common source of misunderstanding and should take care to describe their role when introducing themselves</a:t>
              </a:r>
            </a:p>
          </p:txBody>
        </p:sp>
        <p:pic>
          <p:nvPicPr>
            <p:cNvPr id="31" name="Picture 30" descr="A close up of a logo&#10;&#10;Description automatically generated with low confidence">
              <a:extLst>
                <a:ext uri="{FF2B5EF4-FFF2-40B4-BE49-F238E27FC236}">
                  <a16:creationId xmlns:a16="http://schemas.microsoft.com/office/drawing/2014/main" id="{CB45AEE7-18CC-1149-9DE8-EAF912716810}"/>
                </a:ext>
              </a:extLst>
            </p:cNvPr>
            <p:cNvPicPr>
              <a:picLocks noChangeAspect="1"/>
            </p:cNvPicPr>
            <p:nvPr/>
          </p:nvPicPr>
          <p:blipFill>
            <a:blip r:embed="rId18"/>
            <a:stretch>
              <a:fillRect/>
            </a:stretch>
          </p:blipFill>
          <p:spPr>
            <a:xfrm>
              <a:off x="4988128" y="4940084"/>
              <a:ext cx="1942794" cy="254197"/>
            </a:xfrm>
            <a:prstGeom prst="rect">
              <a:avLst/>
            </a:prstGeom>
          </p:spPr>
        </p:pic>
      </p:grpSp>
      <p:grpSp>
        <p:nvGrpSpPr>
          <p:cNvPr id="6" name="Group 5">
            <a:extLst>
              <a:ext uri="{FF2B5EF4-FFF2-40B4-BE49-F238E27FC236}">
                <a16:creationId xmlns:a16="http://schemas.microsoft.com/office/drawing/2014/main" id="{2C50F5F5-C70A-4C2A-9DFB-3566983C15FD}"/>
              </a:ext>
            </a:extLst>
          </p:cNvPr>
          <p:cNvGrpSpPr/>
          <p:nvPr/>
        </p:nvGrpSpPr>
        <p:grpSpPr>
          <a:xfrm>
            <a:off x="7869243" y="2239249"/>
            <a:ext cx="4377578" cy="432478"/>
            <a:chOff x="9498866" y="788836"/>
            <a:chExt cx="4377578" cy="432478"/>
          </a:xfrm>
        </p:grpSpPr>
        <p:sp>
          <p:nvSpPr>
            <p:cNvPr id="82" name="TextBox 81">
              <a:extLst>
                <a:ext uri="{FF2B5EF4-FFF2-40B4-BE49-F238E27FC236}">
                  <a16:creationId xmlns:a16="http://schemas.microsoft.com/office/drawing/2014/main" id="{5780AD69-6662-43E3-B56F-DD52860469D3}"/>
                </a:ext>
              </a:extLst>
            </p:cNvPr>
            <p:cNvSpPr txBox="1"/>
            <p:nvPr/>
          </p:nvSpPr>
          <p:spPr>
            <a:xfrm>
              <a:off x="10316946" y="790427"/>
              <a:ext cx="1413543" cy="430887"/>
            </a:xfrm>
            <a:prstGeom prst="rect">
              <a:avLst/>
            </a:prstGeom>
            <a:noFill/>
          </p:spPr>
          <p:txBody>
            <a:bodyPr wrap="square" rtlCol="0">
              <a:spAutoFit/>
            </a:bodyPr>
            <a:lstStyle/>
            <a:p>
              <a:r>
                <a:rPr lang="en-US" sz="1100" b="1" dirty="0"/>
                <a:t>specialties were understood by &lt; 90%</a:t>
              </a:r>
            </a:p>
          </p:txBody>
        </p:sp>
        <p:sp>
          <p:nvSpPr>
            <p:cNvPr id="89" name="TextBox 88">
              <a:extLst>
                <a:ext uri="{FF2B5EF4-FFF2-40B4-BE49-F238E27FC236}">
                  <a16:creationId xmlns:a16="http://schemas.microsoft.com/office/drawing/2014/main" id="{2C871583-C9CA-4ADA-982E-F956D0F34797}"/>
                </a:ext>
              </a:extLst>
            </p:cNvPr>
            <p:cNvSpPr txBox="1"/>
            <p:nvPr/>
          </p:nvSpPr>
          <p:spPr>
            <a:xfrm>
              <a:off x="12419527" y="788836"/>
              <a:ext cx="1456917" cy="430887"/>
            </a:xfrm>
            <a:prstGeom prst="rect">
              <a:avLst/>
            </a:prstGeom>
            <a:noFill/>
          </p:spPr>
          <p:txBody>
            <a:bodyPr wrap="square" rtlCol="0">
              <a:spAutoFit/>
            </a:bodyPr>
            <a:lstStyle/>
            <a:p>
              <a:r>
                <a:rPr lang="en-US" sz="1100" b="1" dirty="0"/>
                <a:t>specialties were understood by &lt; 50%</a:t>
              </a:r>
            </a:p>
          </p:txBody>
        </p:sp>
        <p:pic>
          <p:nvPicPr>
            <p:cNvPr id="12" name="Picture 11" descr="Shape&#10;&#10;Description automatically generated with medium confidence">
              <a:extLst>
                <a:ext uri="{FF2B5EF4-FFF2-40B4-BE49-F238E27FC236}">
                  <a16:creationId xmlns:a16="http://schemas.microsoft.com/office/drawing/2014/main" id="{AC8FD770-D450-424C-85F3-C4EA8B4173F1}"/>
                </a:ext>
              </a:extLst>
            </p:cNvPr>
            <p:cNvPicPr>
              <a:picLocks noChangeAspect="1"/>
            </p:cNvPicPr>
            <p:nvPr/>
          </p:nvPicPr>
          <p:blipFill>
            <a:blip r:embed="rId19"/>
            <a:stretch>
              <a:fillRect/>
            </a:stretch>
          </p:blipFill>
          <p:spPr>
            <a:xfrm>
              <a:off x="11767779" y="835187"/>
              <a:ext cx="688432" cy="30032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484E3292-30B1-0D45-939C-39DC1888F123}"/>
                </a:ext>
              </a:extLst>
            </p:cNvPr>
            <p:cNvPicPr>
              <a:picLocks noChangeAspect="1"/>
            </p:cNvPicPr>
            <p:nvPr/>
          </p:nvPicPr>
          <p:blipFill>
            <a:blip r:embed="rId20"/>
            <a:stretch>
              <a:fillRect/>
            </a:stretch>
          </p:blipFill>
          <p:spPr>
            <a:xfrm>
              <a:off x="9498866" y="845234"/>
              <a:ext cx="854764" cy="300322"/>
            </a:xfrm>
            <a:prstGeom prst="rect">
              <a:avLst/>
            </a:prstGeom>
          </p:spPr>
        </p:pic>
      </p:grpSp>
      <p:grpSp>
        <p:nvGrpSpPr>
          <p:cNvPr id="35" name="Group 34">
            <a:extLst>
              <a:ext uri="{FF2B5EF4-FFF2-40B4-BE49-F238E27FC236}">
                <a16:creationId xmlns:a16="http://schemas.microsoft.com/office/drawing/2014/main" id="{A73276CB-C0FF-41A9-BED7-3B71A1EDA333}"/>
              </a:ext>
            </a:extLst>
          </p:cNvPr>
          <p:cNvGrpSpPr/>
          <p:nvPr/>
        </p:nvGrpSpPr>
        <p:grpSpPr>
          <a:xfrm>
            <a:off x="5467452" y="1819199"/>
            <a:ext cx="6490333" cy="1603978"/>
            <a:chOff x="5467452" y="1819199"/>
            <a:chExt cx="6490333" cy="1603978"/>
          </a:xfrm>
        </p:grpSpPr>
        <p:pic>
          <p:nvPicPr>
            <p:cNvPr id="64" name="Picture 63">
              <a:extLst>
                <a:ext uri="{FF2B5EF4-FFF2-40B4-BE49-F238E27FC236}">
                  <a16:creationId xmlns:a16="http://schemas.microsoft.com/office/drawing/2014/main" id="{5029967E-4E6D-4520-980E-9086A6B6C4A7}"/>
                </a:ext>
              </a:extLst>
            </p:cNvPr>
            <p:cNvPicPr>
              <a:picLocks noChangeAspect="1"/>
            </p:cNvPicPr>
            <p:nvPr/>
          </p:nvPicPr>
          <p:blipFill>
            <a:blip r:embed="rId7"/>
            <a:stretch>
              <a:fillRect/>
            </a:stretch>
          </p:blipFill>
          <p:spPr>
            <a:xfrm flipV="1">
              <a:off x="5556985" y="2130948"/>
              <a:ext cx="6400800" cy="50888"/>
            </a:xfrm>
            <a:prstGeom prst="rect">
              <a:avLst/>
            </a:prstGeom>
          </p:spPr>
        </p:pic>
        <p:pic>
          <p:nvPicPr>
            <p:cNvPr id="66" name="Picture 65">
              <a:extLst>
                <a:ext uri="{FF2B5EF4-FFF2-40B4-BE49-F238E27FC236}">
                  <a16:creationId xmlns:a16="http://schemas.microsoft.com/office/drawing/2014/main" id="{F4F95D44-5545-443E-97D4-DEC3D4A9B55E}"/>
                </a:ext>
              </a:extLst>
            </p:cNvPr>
            <p:cNvPicPr>
              <a:picLocks noChangeAspect="1"/>
            </p:cNvPicPr>
            <p:nvPr/>
          </p:nvPicPr>
          <p:blipFill>
            <a:blip r:embed="rId21"/>
            <a:stretch>
              <a:fillRect/>
            </a:stretch>
          </p:blipFill>
          <p:spPr>
            <a:xfrm>
              <a:off x="8100286" y="1819199"/>
              <a:ext cx="1210541" cy="252716"/>
            </a:xfrm>
            <a:prstGeom prst="rect">
              <a:avLst/>
            </a:prstGeom>
          </p:spPr>
        </p:pic>
        <p:grpSp>
          <p:nvGrpSpPr>
            <p:cNvPr id="25" name="Group 24">
              <a:extLst>
                <a:ext uri="{FF2B5EF4-FFF2-40B4-BE49-F238E27FC236}">
                  <a16:creationId xmlns:a16="http://schemas.microsoft.com/office/drawing/2014/main" id="{5C8929DD-52D4-4E4E-9605-5254B5018556}"/>
                </a:ext>
              </a:extLst>
            </p:cNvPr>
            <p:cNvGrpSpPr/>
            <p:nvPr/>
          </p:nvGrpSpPr>
          <p:grpSpPr>
            <a:xfrm>
              <a:off x="5530937" y="2361546"/>
              <a:ext cx="2338306" cy="1026296"/>
              <a:chOff x="5697408" y="2410989"/>
              <a:chExt cx="2338306" cy="1026296"/>
            </a:xfrm>
          </p:grpSpPr>
          <p:pic>
            <p:nvPicPr>
              <p:cNvPr id="70" name="Picture 69">
                <a:extLst>
                  <a:ext uri="{FF2B5EF4-FFF2-40B4-BE49-F238E27FC236}">
                    <a16:creationId xmlns:a16="http://schemas.microsoft.com/office/drawing/2014/main" id="{E8425CE4-C679-4700-A162-0760429234BF}"/>
                  </a:ext>
                </a:extLst>
              </p:cNvPr>
              <p:cNvPicPr>
                <a:picLocks noChangeAspect="1"/>
              </p:cNvPicPr>
              <p:nvPr/>
            </p:nvPicPr>
            <p:blipFill>
              <a:blip r:embed="rId22"/>
              <a:stretch>
                <a:fillRect/>
              </a:stretch>
            </p:blipFill>
            <p:spPr>
              <a:xfrm>
                <a:off x="5727027" y="2410989"/>
                <a:ext cx="906220" cy="390446"/>
              </a:xfrm>
              <a:prstGeom prst="rect">
                <a:avLst/>
              </a:prstGeom>
            </p:spPr>
          </p:pic>
          <p:sp>
            <p:nvSpPr>
              <p:cNvPr id="71" name="TextBox 70">
                <a:extLst>
                  <a:ext uri="{FF2B5EF4-FFF2-40B4-BE49-F238E27FC236}">
                    <a16:creationId xmlns:a16="http://schemas.microsoft.com/office/drawing/2014/main" id="{C1291F91-E5B9-4D7E-A7AA-D1FB91B73860}"/>
                  </a:ext>
                </a:extLst>
              </p:cNvPr>
              <p:cNvSpPr txBox="1"/>
              <p:nvPr/>
            </p:nvSpPr>
            <p:spPr>
              <a:xfrm>
                <a:off x="6615365" y="2419645"/>
                <a:ext cx="1420349" cy="461665"/>
              </a:xfrm>
              <a:prstGeom prst="rect">
                <a:avLst/>
              </a:prstGeom>
              <a:noFill/>
            </p:spPr>
            <p:txBody>
              <a:bodyPr wrap="square" rtlCol="0">
                <a:spAutoFit/>
              </a:bodyPr>
              <a:lstStyle/>
              <a:p>
                <a:r>
                  <a:rPr lang="en-US" sz="1200" b="1" dirty="0"/>
                  <a:t>people completed the survey</a:t>
                </a:r>
                <a:endParaRPr lang="en-US" sz="1200" b="1" u="sng" dirty="0"/>
              </a:p>
            </p:txBody>
          </p:sp>
          <p:sp>
            <p:nvSpPr>
              <p:cNvPr id="74" name="TextBox 73">
                <a:extLst>
                  <a:ext uri="{FF2B5EF4-FFF2-40B4-BE49-F238E27FC236}">
                    <a16:creationId xmlns:a16="http://schemas.microsoft.com/office/drawing/2014/main" id="{18D98C0D-32ED-4F56-A308-271F68F04621}"/>
                  </a:ext>
                </a:extLst>
              </p:cNvPr>
              <p:cNvSpPr txBox="1"/>
              <p:nvPr/>
            </p:nvSpPr>
            <p:spPr>
              <a:xfrm>
                <a:off x="5697408" y="2837121"/>
                <a:ext cx="2134546" cy="600164"/>
              </a:xfrm>
              <a:prstGeom prst="rect">
                <a:avLst/>
              </a:prstGeom>
              <a:noFill/>
            </p:spPr>
            <p:txBody>
              <a:bodyPr wrap="square" rtlCol="0">
                <a:spAutoFit/>
              </a:bodyPr>
              <a:lstStyle/>
              <a:p>
                <a:pPr marL="171450" indent="-171450">
                  <a:buFont typeface="Arial" panose="020B0604020202020204" pitchFamily="34" charset="0"/>
                  <a:buChar char="•"/>
                </a:pPr>
                <a:r>
                  <a:rPr lang="en-US" sz="1100" b="1" i="1" dirty="0"/>
                  <a:t>55% female</a:t>
                </a:r>
              </a:p>
              <a:p>
                <a:pPr marL="171450" indent="-171450">
                  <a:buFont typeface="Arial" panose="020B0604020202020204" pitchFamily="34" charset="0"/>
                  <a:buChar char="•"/>
                </a:pPr>
                <a:r>
                  <a:rPr lang="en-US" sz="1100" b="1" i="1" dirty="0"/>
                  <a:t>43 years old on average</a:t>
                </a:r>
              </a:p>
              <a:p>
                <a:pPr marL="171450" indent="-171450">
                  <a:buFont typeface="Arial" panose="020B0604020202020204" pitchFamily="34" charset="0"/>
                  <a:buChar char="•"/>
                </a:pPr>
                <a:r>
                  <a:rPr lang="en-US" sz="1100" b="1" i="1" dirty="0"/>
                  <a:t>67% with bachelor’s or higher</a:t>
                </a:r>
                <a:endParaRPr lang="en-US" sz="1100" b="1" i="1" u="sng" dirty="0"/>
              </a:p>
            </p:txBody>
          </p:sp>
        </p:grpSp>
        <p:sp>
          <p:nvSpPr>
            <p:cNvPr id="30" name="Rectangle: Rounded Corners 29">
              <a:extLst>
                <a:ext uri="{FF2B5EF4-FFF2-40B4-BE49-F238E27FC236}">
                  <a16:creationId xmlns:a16="http://schemas.microsoft.com/office/drawing/2014/main" id="{DEC4A488-EF55-480D-A46C-5FF78EA62C27}"/>
                </a:ext>
              </a:extLst>
            </p:cNvPr>
            <p:cNvSpPr/>
            <p:nvPr/>
          </p:nvSpPr>
          <p:spPr>
            <a:xfrm>
              <a:off x="5467452" y="2266269"/>
              <a:ext cx="2290888" cy="11569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2" name="Picture 8" descr="Hand Written Arrow Png, Transparent Png - 640x480(#4253814) - PngFind">
            <a:extLst>
              <a:ext uri="{FF2B5EF4-FFF2-40B4-BE49-F238E27FC236}">
                <a16:creationId xmlns:a16="http://schemas.microsoft.com/office/drawing/2014/main" id="{3F7458B3-569C-4C5D-8BFE-9B194F2001F6}"/>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7679" b="92143" l="10000" r="90000">
                        <a14:foregroundMark x1="51548" y1="87857" x2="50833" y2="92321"/>
                        <a14:foregroundMark x1="27143" y1="7679" x2="27738" y2="10893"/>
                      </a14:backgroundRemoval>
                    </a14:imgEffect>
                  </a14:imgLayer>
                </a14:imgProps>
              </a:ext>
              <a:ext uri="{28A0092B-C50C-407E-A947-70E740481C1C}">
                <a14:useLocalDpi xmlns:a14="http://schemas.microsoft.com/office/drawing/2010/main" val="0"/>
              </a:ext>
            </a:extLst>
          </a:blip>
          <a:srcRect/>
          <a:stretch>
            <a:fillRect/>
          </a:stretch>
        </p:blipFill>
        <p:spPr bwMode="auto">
          <a:xfrm rot="6367128" flipV="1">
            <a:off x="6621230" y="4239432"/>
            <a:ext cx="1359188" cy="90612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6C9B319C-1A5A-4912-9942-892B0D15DAC3}"/>
              </a:ext>
            </a:extLst>
          </p:cNvPr>
          <p:cNvPicPr>
            <a:picLocks noChangeAspect="1"/>
          </p:cNvPicPr>
          <p:nvPr/>
        </p:nvPicPr>
        <p:blipFill>
          <a:blip r:embed="rId7"/>
          <a:stretch>
            <a:fillRect/>
          </a:stretch>
        </p:blipFill>
        <p:spPr>
          <a:xfrm flipV="1">
            <a:off x="9641523" y="5268430"/>
            <a:ext cx="2377440" cy="41447"/>
          </a:xfrm>
          <a:prstGeom prst="rect">
            <a:avLst/>
          </a:prstGeom>
        </p:spPr>
      </p:pic>
      <p:pic>
        <p:nvPicPr>
          <p:cNvPr id="1034" name="Picture 10" descr="Goldy Gopher PNG - goldy-gopher-logo goldy-gopher-head goldy-gopher-statue  goldy-gopher-store goldy-gopher-snow goldy-gopher-facebook goldy-gopher-twitter  university-of-minnesota-goldy-gopher-gymnastics s-party-and-goldy-gopher  goldy-gopher-back goldy ...">
            <a:extLst>
              <a:ext uri="{FF2B5EF4-FFF2-40B4-BE49-F238E27FC236}">
                <a16:creationId xmlns:a16="http://schemas.microsoft.com/office/drawing/2014/main" id="{1369BE6B-E658-46A7-9722-4F53CDAF5C16}"/>
              </a:ext>
            </a:extLst>
          </p:cNvPr>
          <p:cNvPicPr>
            <a:picLocks noChangeAspect="1" noChangeArrowheads="1"/>
          </p:cNvPicPr>
          <p:nvPr/>
        </p:nvPicPr>
        <p:blipFill>
          <a:blip r:embed="rId25">
            <a:duotone>
              <a:schemeClr val="accent1">
                <a:shade val="45000"/>
                <a:satMod val="135000"/>
              </a:schemeClr>
              <a:prstClr val="white"/>
            </a:duotone>
            <a:extLst>
              <a:ext uri="{BEBA8EAE-BF5A-486C-A8C5-ECC9F3942E4B}">
                <a14:imgProps xmlns:a14="http://schemas.microsoft.com/office/drawing/2010/main">
                  <a14:imgLayer r:embed="rId26">
                    <a14:imgEffect>
                      <a14:backgroundRemoval t="4000" b="90000" l="385" r="94615">
                        <a14:foregroundMark x1="11538" y1="80000" x2="769" y2="81500"/>
                        <a14:foregroundMark x1="70000" y1="4000" x2="81923" y2="24000"/>
                        <a14:foregroundMark x1="81923" y1="24000" x2="81923" y2="24000"/>
                        <a14:foregroundMark x1="90385" y1="24500" x2="87308" y2="50500"/>
                        <a14:foregroundMark x1="87308" y1="50500" x2="87308" y2="50500"/>
                        <a14:foregroundMark x1="91538" y1="68500" x2="94615" y2="84500"/>
                        <a14:foregroundMark x1="77692" y1="20000" x2="72692" y2="22500"/>
                        <a14:foregroundMark x1="47308" y1="28000" x2="73462" y2="51500"/>
                        <a14:foregroundMark x1="73462" y1="51500" x2="73462" y2="52000"/>
                        <a14:foregroundMark x1="66923" y1="49500" x2="51538" y2="57500"/>
                        <a14:foregroundMark x1="41923" y1="18500" x2="62692" y2="46500"/>
                        <a14:foregroundMark x1="62692" y1="46500" x2="68077" y2="62000"/>
                        <a14:foregroundMark x1="44231" y1="24500" x2="53462" y2="24000"/>
                        <a14:foregroundMark x1="48077" y1="26500" x2="53462" y2="24000"/>
                        <a14:foregroundMark x1="57308" y1="66000" x2="71538" y2="47500"/>
                        <a14:foregroundMark x1="71538" y1="47500" x2="71923" y2="47500"/>
                      </a14:backgroundRemoval>
                    </a14:imgEffect>
                  </a14:imgLayer>
                </a14:imgProps>
              </a:ext>
              <a:ext uri="{28A0092B-C50C-407E-A947-70E740481C1C}">
                <a14:useLocalDpi xmlns:a14="http://schemas.microsoft.com/office/drawing/2010/main" val="0"/>
              </a:ext>
            </a:extLst>
          </a:blip>
          <a:srcRect/>
          <a:stretch>
            <a:fillRect/>
          </a:stretch>
        </p:blipFill>
        <p:spPr bwMode="auto">
          <a:xfrm>
            <a:off x="10795853" y="119612"/>
            <a:ext cx="1189959" cy="91535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3405021F-5D03-4C33-A533-DFCEAC986C48}"/>
              </a:ext>
            </a:extLst>
          </p:cNvPr>
          <p:cNvSpPr txBox="1"/>
          <p:nvPr/>
        </p:nvSpPr>
        <p:spPr>
          <a:xfrm>
            <a:off x="5413997" y="5373552"/>
            <a:ext cx="621176" cy="230832"/>
          </a:xfrm>
          <a:prstGeom prst="rect">
            <a:avLst/>
          </a:prstGeom>
          <a:noFill/>
        </p:spPr>
        <p:txBody>
          <a:bodyPr wrap="square" rtlCol="0">
            <a:spAutoFit/>
          </a:bodyPr>
          <a:lstStyle/>
          <a:p>
            <a:r>
              <a:rPr lang="en-US" sz="900" dirty="0">
                <a:solidFill>
                  <a:schemeClr val="bg1"/>
                </a:solidFill>
              </a:rPr>
              <a:t>Role</a:t>
            </a:r>
          </a:p>
        </p:txBody>
      </p:sp>
      <p:graphicFrame>
        <p:nvGraphicFramePr>
          <p:cNvPr id="68" name="Table 67">
            <a:extLst>
              <a:ext uri="{FF2B5EF4-FFF2-40B4-BE49-F238E27FC236}">
                <a16:creationId xmlns:a16="http://schemas.microsoft.com/office/drawing/2014/main" id="{2D699347-78DA-A945-B64B-7F52266EAF4C}"/>
              </a:ext>
            </a:extLst>
          </p:cNvPr>
          <p:cNvGraphicFramePr>
            <a:graphicFrameLocks noGrp="1"/>
          </p:cNvGraphicFramePr>
          <p:nvPr/>
        </p:nvGraphicFramePr>
        <p:xfrm>
          <a:off x="4901815" y="5135419"/>
          <a:ext cx="4055718" cy="1154430"/>
        </p:xfrm>
        <a:graphic>
          <a:graphicData uri="http://schemas.openxmlformats.org/drawingml/2006/table">
            <a:tbl>
              <a:tblPr firstRow="1" bandRow="1">
                <a:tableStyleId>{5C22544A-7EE6-4342-B048-85BDC9FD1C3A}</a:tableStyleId>
              </a:tblPr>
              <a:tblGrid>
                <a:gridCol w="789368">
                  <a:extLst>
                    <a:ext uri="{9D8B030D-6E8A-4147-A177-3AD203B41FA5}">
                      <a16:colId xmlns:a16="http://schemas.microsoft.com/office/drawing/2014/main" val="30849020"/>
                    </a:ext>
                  </a:extLst>
                </a:gridCol>
                <a:gridCol w="653270">
                  <a:extLst>
                    <a:ext uri="{9D8B030D-6E8A-4147-A177-3AD203B41FA5}">
                      <a16:colId xmlns:a16="http://schemas.microsoft.com/office/drawing/2014/main" val="1408233217"/>
                    </a:ext>
                  </a:extLst>
                </a:gridCol>
                <a:gridCol w="653270">
                  <a:extLst>
                    <a:ext uri="{9D8B030D-6E8A-4147-A177-3AD203B41FA5}">
                      <a16:colId xmlns:a16="http://schemas.microsoft.com/office/drawing/2014/main" val="3956075230"/>
                    </a:ext>
                  </a:extLst>
                </a:gridCol>
                <a:gridCol w="653270">
                  <a:extLst>
                    <a:ext uri="{9D8B030D-6E8A-4147-A177-3AD203B41FA5}">
                      <a16:colId xmlns:a16="http://schemas.microsoft.com/office/drawing/2014/main" val="3133299826"/>
                    </a:ext>
                  </a:extLst>
                </a:gridCol>
                <a:gridCol w="653270">
                  <a:extLst>
                    <a:ext uri="{9D8B030D-6E8A-4147-A177-3AD203B41FA5}">
                      <a16:colId xmlns:a16="http://schemas.microsoft.com/office/drawing/2014/main" val="1958513147"/>
                    </a:ext>
                  </a:extLst>
                </a:gridCol>
                <a:gridCol w="653270">
                  <a:extLst>
                    <a:ext uri="{9D8B030D-6E8A-4147-A177-3AD203B41FA5}">
                      <a16:colId xmlns:a16="http://schemas.microsoft.com/office/drawing/2014/main" val="1886319415"/>
                    </a:ext>
                  </a:extLst>
                </a:gridCol>
              </a:tblGrid>
              <a:tr h="366461">
                <a:tc>
                  <a:txBody>
                    <a:bodyPr/>
                    <a:lstStyle/>
                    <a:p>
                      <a:pPr algn="r" rtl="0" fontAlgn="ctr"/>
                      <a:r>
                        <a:rPr lang="en-US" sz="900" b="0" u="none" strike="noStrike" dirty="0">
                          <a:effectLst/>
                        </a:rPr>
                        <a:t>Ranked as</a:t>
                      </a:r>
                    </a:p>
                    <a:p>
                      <a:pPr algn="r" rtl="0" fontAlgn="ctr"/>
                      <a:endParaRPr lang="en-US" sz="900" b="0" u="none" strike="noStrike" dirty="0">
                        <a:effectLst/>
                      </a:endParaRPr>
                    </a:p>
                    <a:p>
                      <a:pPr algn="r" rtl="0" fontAlgn="ctr"/>
                      <a:r>
                        <a:rPr lang="en-US" sz="900" b="0" u="none" strike="noStrike" dirty="0">
                          <a:effectLst/>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6350" cap="flat" cmpd="sng" algn="ctr">
                      <a:solidFill>
                        <a:schemeClr val="bg1"/>
                      </a:solidFill>
                      <a:prstDash val="solid"/>
                      <a:round/>
                      <a:headEnd type="none" w="med" len="med"/>
                      <a:tailEnd type="none" w="med" len="med"/>
                    </a:lnTlToBr>
                  </a:tcPr>
                </a:tc>
                <a:tc>
                  <a:txBody>
                    <a:bodyPr/>
                    <a:lstStyle/>
                    <a:p>
                      <a:pPr algn="ctr" rtl="0" fontAlgn="ctr"/>
                      <a:r>
                        <a:rPr lang="en-US" sz="900" b="0" u="none" strike="noStrike" dirty="0">
                          <a:effectLst/>
                        </a:rPr>
                        <a:t>LEAST experienced</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ctr"/>
                      <a:r>
                        <a:rPr lang="en-US" sz="900" b="0" u="none" strike="noStrike" dirty="0">
                          <a:effectLst/>
                        </a:rPr>
                        <a:t>2nd least experienced</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ctr"/>
                      <a:r>
                        <a:rPr lang="en-US" sz="900" b="0" u="none" strike="noStrike" dirty="0">
                          <a:effectLst/>
                        </a:rPr>
                        <a:t>Middle</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ctr"/>
                      <a:r>
                        <a:rPr lang="en-US" sz="900" b="0" u="none" strike="noStrike" dirty="0">
                          <a:effectLst/>
                        </a:rPr>
                        <a:t>2nd most experienced</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ctr"/>
                      <a:r>
                        <a:rPr lang="en-US" sz="900" b="0" u="none" strike="noStrike" dirty="0">
                          <a:effectLst/>
                        </a:rPr>
                        <a:t>MOST experienced</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6535681"/>
                  </a:ext>
                </a:extLst>
              </a:tr>
              <a:tr h="144009">
                <a:tc>
                  <a:txBody>
                    <a:bodyPr/>
                    <a:lstStyle/>
                    <a:p>
                      <a:pPr algn="ctr" rtl="0" fontAlgn="ctr"/>
                      <a:r>
                        <a:rPr lang="en-US" sz="900" u="none" strike="noStrike" dirty="0">
                          <a:effectLst/>
                        </a:rPr>
                        <a:t>Medical Student</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ctr"/>
                      <a:r>
                        <a:rPr lang="en-US" sz="900" b="1" u="none" strike="noStrike" dirty="0">
                          <a:effectLst/>
                        </a:rPr>
                        <a:t>74%</a:t>
                      </a:r>
                      <a:endParaRPr lang="en-US" sz="9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u="none" strike="noStrike" dirty="0">
                          <a:effectLst/>
                        </a:rPr>
                        <a:t>13%</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9%</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7942755"/>
                  </a:ext>
                </a:extLst>
              </a:tr>
              <a:tr h="144009">
                <a:tc>
                  <a:txBody>
                    <a:bodyPr/>
                    <a:lstStyle/>
                    <a:p>
                      <a:pPr algn="ctr" rtl="0" fontAlgn="ctr"/>
                      <a:r>
                        <a:rPr lang="en-US" sz="900" u="none" strike="noStrike">
                          <a:effectLst/>
                        </a:rPr>
                        <a:t>Intern</a:t>
                      </a:r>
                      <a:endParaRPr lang="en-US" sz="900" b="0" i="0" u="none" strike="noStrike">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16%</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ctr"/>
                      <a:r>
                        <a:rPr lang="en-US" sz="900" b="1" u="none" strike="noStrike" dirty="0">
                          <a:effectLst/>
                        </a:rPr>
                        <a:t>63%</a:t>
                      </a:r>
                      <a:endParaRPr lang="en-US" sz="9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5776879"/>
                  </a:ext>
                </a:extLst>
              </a:tr>
              <a:tr h="144009">
                <a:tc>
                  <a:txBody>
                    <a:bodyPr/>
                    <a:lstStyle/>
                    <a:p>
                      <a:pPr algn="ctr" rtl="0" fontAlgn="ctr"/>
                      <a:r>
                        <a:rPr lang="en-US" sz="900" u="none" strike="noStrike">
                          <a:effectLst/>
                        </a:rPr>
                        <a:t>Senior Resident</a:t>
                      </a:r>
                      <a:endParaRPr lang="en-US" sz="900" b="0" i="0" u="none" strike="noStrike">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ctr"/>
                      <a:r>
                        <a:rPr lang="en-US" sz="900" u="none" strike="noStrike" dirty="0">
                          <a:effectLst/>
                        </a:rPr>
                        <a:t>25%</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u="none" strike="noStrike" dirty="0">
                          <a:effectLst/>
                        </a:rPr>
                        <a:t>29%</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u="none" strike="noStrike" dirty="0">
                          <a:effectLst/>
                        </a:rPr>
                        <a:t>44%</a:t>
                      </a:r>
                      <a:endParaRPr lang="en-US" sz="9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861021"/>
                  </a:ext>
                </a:extLst>
              </a:tr>
              <a:tr h="144009">
                <a:tc>
                  <a:txBody>
                    <a:bodyPr/>
                    <a:lstStyle/>
                    <a:p>
                      <a:pPr algn="ctr" rtl="0" fontAlgn="ctr"/>
                      <a:r>
                        <a:rPr lang="en-US" sz="900" u="none" strike="noStrike">
                          <a:effectLst/>
                        </a:rPr>
                        <a:t>Fellow</a:t>
                      </a:r>
                      <a:endParaRPr lang="en-US" sz="900" b="0" i="0" u="none" strike="noStrike">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13%</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26%</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ctr"/>
                      <a:r>
                        <a:rPr lang="en-US" sz="900" b="1" u="none" strike="noStrike" dirty="0">
                          <a:effectLst/>
                        </a:rPr>
                        <a:t>29%</a:t>
                      </a:r>
                      <a:endParaRPr lang="en-US" sz="9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u="none" strike="noStrike" dirty="0">
                          <a:effectLst/>
                        </a:rPr>
                        <a:t>27%</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2582901"/>
                  </a:ext>
                </a:extLst>
              </a:tr>
              <a:tr h="144009">
                <a:tc>
                  <a:txBody>
                    <a:bodyPr/>
                    <a:lstStyle/>
                    <a:p>
                      <a:pPr algn="ctr" rtl="0" fontAlgn="ctr"/>
                      <a:r>
                        <a:rPr lang="en-US" sz="900" u="none" strike="noStrike">
                          <a:effectLst/>
                        </a:rPr>
                        <a:t>Attending</a:t>
                      </a:r>
                      <a:endParaRPr lang="en-US" sz="900" b="0" i="0" u="none" strike="noStrike">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a:effectLst/>
                        </a:rPr>
                        <a:t>9%</a:t>
                      </a:r>
                      <a:endParaRPr lang="en-US" sz="900" b="0" i="0" u="none" strike="noStrike">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u="none" strike="noStrike" dirty="0">
                          <a:effectLst/>
                        </a:rPr>
                        <a:t>30%</a:t>
                      </a:r>
                      <a:endParaRPr lang="en-US" sz="9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29%</a:t>
                      </a:r>
                      <a:endParaRPr lang="en-US" sz="9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ctr"/>
                      <a:r>
                        <a:rPr lang="en-US" sz="900" u="none" strike="noStrike" dirty="0">
                          <a:effectLst/>
                        </a:rPr>
                        <a:t>27%</a:t>
                      </a: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89534998"/>
                  </a:ext>
                </a:extLst>
              </a:tr>
            </a:tbl>
          </a:graphicData>
        </a:graphic>
      </p:graphicFrame>
      <p:sp>
        <p:nvSpPr>
          <p:cNvPr id="32" name="TextBox 31">
            <a:extLst>
              <a:ext uri="{FF2B5EF4-FFF2-40B4-BE49-F238E27FC236}">
                <a16:creationId xmlns:a16="http://schemas.microsoft.com/office/drawing/2014/main" id="{D82A70E4-46FA-5F47-9384-07102DB57309}"/>
              </a:ext>
            </a:extLst>
          </p:cNvPr>
          <p:cNvSpPr txBox="1"/>
          <p:nvPr/>
        </p:nvSpPr>
        <p:spPr>
          <a:xfrm>
            <a:off x="4943204" y="5358452"/>
            <a:ext cx="408918" cy="230832"/>
          </a:xfrm>
          <a:prstGeom prst="rect">
            <a:avLst/>
          </a:prstGeom>
          <a:noFill/>
        </p:spPr>
        <p:txBody>
          <a:bodyPr wrap="square" rtlCol="0">
            <a:spAutoFit/>
          </a:bodyPr>
          <a:lstStyle/>
          <a:p>
            <a:r>
              <a:rPr lang="en-US" sz="900" dirty="0">
                <a:solidFill>
                  <a:schemeClr val="bg1"/>
                </a:solidFill>
              </a:rPr>
              <a:t>Role</a:t>
            </a:r>
          </a:p>
        </p:txBody>
      </p:sp>
    </p:spTree>
    <p:extLst>
      <p:ext uri="{BB962C8B-B14F-4D97-AF65-F5344CB8AC3E}">
        <p14:creationId xmlns:p14="http://schemas.microsoft.com/office/powerpoint/2010/main" val="29174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P spid="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bpitt\Dropbox\Mike's Work\Medical Education\Teaching Tools and Workshops\Example Posters\Pic Files\PQUAD Po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2DFF38F-8F59-4501-A63C-1E108FFCAF11}"/>
              </a:ext>
            </a:extLst>
          </p:cNvPr>
          <p:cNvSpPr/>
          <p:nvPr/>
        </p:nvSpPr>
        <p:spPr>
          <a:xfrm>
            <a:off x="1758462" y="3429000"/>
            <a:ext cx="3423138" cy="34290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2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B56F7D-2EE8-4C6C-B0B6-3D3E3521310F}"/>
              </a:ext>
            </a:extLst>
          </p:cNvPr>
          <p:cNvPicPr>
            <a:picLocks noChangeAspect="1"/>
          </p:cNvPicPr>
          <p:nvPr/>
        </p:nvPicPr>
        <p:blipFill>
          <a:blip r:embed="rId2"/>
          <a:stretch>
            <a:fillRect/>
          </a:stretch>
        </p:blipFill>
        <p:spPr>
          <a:xfrm>
            <a:off x="217714" y="0"/>
            <a:ext cx="11756571" cy="6858000"/>
          </a:xfrm>
          <a:prstGeom prst="rect">
            <a:avLst/>
          </a:prstGeom>
        </p:spPr>
      </p:pic>
    </p:spTree>
    <p:extLst>
      <p:ext uri="{BB962C8B-B14F-4D97-AF65-F5344CB8AC3E}">
        <p14:creationId xmlns:p14="http://schemas.microsoft.com/office/powerpoint/2010/main" val="3927030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E95FCE-72AA-489C-8C5A-5E6775D5E534}"/>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497CFF4-2E10-4DE7-8E53-852EDF3238BC}"/>
              </a:ext>
            </a:extLst>
          </p:cNvPr>
          <p:cNvPicPr>
            <a:picLocks noChangeAspect="1"/>
          </p:cNvPicPr>
          <p:nvPr/>
        </p:nvPicPr>
        <p:blipFill>
          <a:blip r:embed="rId3"/>
          <a:stretch>
            <a:fillRect/>
          </a:stretch>
        </p:blipFill>
        <p:spPr>
          <a:xfrm>
            <a:off x="2710145" y="576470"/>
            <a:ext cx="3851667" cy="5049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9B4882D-8BB7-45B9-BE4E-3540AD440F33}"/>
              </a:ext>
            </a:extLst>
          </p:cNvPr>
          <p:cNvPicPr>
            <a:picLocks noChangeAspect="1"/>
          </p:cNvPicPr>
          <p:nvPr/>
        </p:nvPicPr>
        <p:blipFill>
          <a:blip r:embed="rId4"/>
          <a:stretch>
            <a:fillRect/>
          </a:stretch>
        </p:blipFill>
        <p:spPr>
          <a:xfrm>
            <a:off x="4742732" y="1532576"/>
            <a:ext cx="3638161" cy="4748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990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0D1A0B-94B0-4421-AD79-D380BE212C2D}"/>
              </a:ext>
            </a:extLst>
          </p:cNvPr>
          <p:cNvGrpSpPr/>
          <p:nvPr/>
        </p:nvGrpSpPr>
        <p:grpSpPr>
          <a:xfrm>
            <a:off x="0" y="3062016"/>
            <a:ext cx="3124200" cy="3795984"/>
            <a:chOff x="0" y="2569464"/>
            <a:chExt cx="3529584" cy="4288536"/>
          </a:xfrm>
        </p:grpSpPr>
        <p:pic>
          <p:nvPicPr>
            <p:cNvPr id="1030" name="Picture 6" descr="Hand Holding Apple Iphone X Stock Photo - Download Image Now - iStock">
              <a:extLst>
                <a:ext uri="{FF2B5EF4-FFF2-40B4-BE49-F238E27FC236}">
                  <a16:creationId xmlns:a16="http://schemas.microsoft.com/office/drawing/2014/main" id="{F35414C6-C988-42DD-85CC-60015067EE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431" b="25638"/>
            <a:stretch/>
          </p:blipFill>
          <p:spPr bwMode="auto">
            <a:xfrm flipH="1">
              <a:off x="0" y="2569464"/>
              <a:ext cx="3529584" cy="42885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phone-vYBI - Fake Text Message">
              <a:extLst>
                <a:ext uri="{FF2B5EF4-FFF2-40B4-BE49-F238E27FC236}">
                  <a16:creationId xmlns:a16="http://schemas.microsoft.com/office/drawing/2014/main" id="{54E11CB9-A034-46FE-A2F7-CC672582E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99" y="2898648"/>
              <a:ext cx="1442551" cy="256032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Minnesota Golden Gophers Mascot Logo - NCAA Division I (i-m) (NCAA i-m) -  Chris Creamer's Sports Logos Page - SportsLogos.Net">
            <a:extLst>
              <a:ext uri="{FF2B5EF4-FFF2-40B4-BE49-F238E27FC236}">
                <a16:creationId xmlns:a16="http://schemas.microsoft.com/office/drawing/2014/main" id="{3B18352C-CA97-439F-A148-D2823F806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7237" y="130657"/>
            <a:ext cx="1014620" cy="7111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D8B37D-9DDB-4B3A-831E-74987E092966}"/>
              </a:ext>
            </a:extLst>
          </p:cNvPr>
          <p:cNvSpPr txBox="1"/>
          <p:nvPr/>
        </p:nvSpPr>
        <p:spPr>
          <a:xfrm>
            <a:off x="390143" y="114300"/>
            <a:ext cx="10420094" cy="861774"/>
          </a:xfrm>
          <a:prstGeom prst="rect">
            <a:avLst/>
          </a:prstGeom>
          <a:noFill/>
        </p:spPr>
        <p:txBody>
          <a:bodyPr wrap="square">
            <a:spAutoFit/>
          </a:bodyPr>
          <a:lstStyle/>
          <a:p>
            <a:pPr algn="ctr"/>
            <a:r>
              <a:rPr lang="en-US" b="1" dirty="0">
                <a:solidFill>
                  <a:srgbClr val="002060"/>
                </a:solidFill>
                <a:latin typeface="Neue Haas Grotesk Text Pro" panose="020B0504020202020204" pitchFamily="34" charset="0"/>
              </a:rPr>
              <a:t>When Negative is Good and Positive is Bad - Patient Understanding of Medicalized English</a:t>
            </a:r>
          </a:p>
          <a:p>
            <a:pPr algn="ctr"/>
            <a:r>
              <a:rPr lang="en-US" sz="1600" dirty="0">
                <a:solidFill>
                  <a:srgbClr val="002060"/>
                </a:solidFill>
                <a:latin typeface="Neue Haas Grotesk Text Pro" panose="020B0504020202020204" pitchFamily="34" charset="0"/>
              </a:rPr>
              <a:t>Rachael </a:t>
            </a:r>
            <a:r>
              <a:rPr lang="en-US" sz="1600" dirty="0" err="1">
                <a:solidFill>
                  <a:srgbClr val="002060"/>
                </a:solidFill>
                <a:latin typeface="Neue Haas Grotesk Text Pro" panose="020B0504020202020204" pitchFamily="34" charset="0"/>
              </a:rPr>
              <a:t>Gotlieb</a:t>
            </a:r>
            <a:r>
              <a:rPr lang="en-US" sz="1600" dirty="0">
                <a:solidFill>
                  <a:srgbClr val="002060"/>
                </a:solidFill>
                <a:latin typeface="Neue Haas Grotesk Text Pro" panose="020B0504020202020204" pitchFamily="34" charset="0"/>
              </a:rPr>
              <a:t> | Marissa Hendrickson | Jordan </a:t>
            </a:r>
            <a:r>
              <a:rPr lang="en-US" sz="1600" dirty="0" err="1">
                <a:solidFill>
                  <a:srgbClr val="002060"/>
                </a:solidFill>
                <a:latin typeface="Neue Haas Grotesk Text Pro" panose="020B0504020202020204" pitchFamily="34" charset="0"/>
              </a:rPr>
              <a:t>Marmet</a:t>
            </a:r>
            <a:r>
              <a:rPr lang="en-US" sz="1600" dirty="0">
                <a:solidFill>
                  <a:srgbClr val="002060"/>
                </a:solidFill>
                <a:latin typeface="Neue Haas Grotesk Text Pro" panose="020B0504020202020204" pitchFamily="34" charset="0"/>
              </a:rPr>
              <a:t> | Corinne </a:t>
            </a:r>
            <a:r>
              <a:rPr lang="en-US" sz="1600" dirty="0" err="1">
                <a:solidFill>
                  <a:srgbClr val="002060"/>
                </a:solidFill>
                <a:latin typeface="Neue Haas Grotesk Text Pro" panose="020B0504020202020204" pitchFamily="34" charset="0"/>
              </a:rPr>
              <a:t>Praska</a:t>
            </a:r>
            <a:r>
              <a:rPr lang="en-US" sz="1600" dirty="0">
                <a:solidFill>
                  <a:srgbClr val="002060"/>
                </a:solidFill>
                <a:latin typeface="Neue Haas Grotesk Text Pro" panose="020B0504020202020204" pitchFamily="34" charset="0"/>
              </a:rPr>
              <a:t>  </a:t>
            </a:r>
            <a:br>
              <a:rPr lang="en-US" sz="1600" dirty="0">
                <a:solidFill>
                  <a:srgbClr val="002060"/>
                </a:solidFill>
                <a:latin typeface="Neue Haas Grotesk Text Pro" panose="020B0504020202020204" pitchFamily="34" charset="0"/>
              </a:rPr>
            </a:br>
            <a:r>
              <a:rPr lang="en-US" sz="1600" dirty="0">
                <a:solidFill>
                  <a:srgbClr val="002060"/>
                </a:solidFill>
                <a:latin typeface="Neue Haas Grotesk Text Pro" panose="020B0504020202020204" pitchFamily="34" charset="0"/>
              </a:rPr>
              <a:t>Victoria Charpentier | Emily </a:t>
            </a:r>
            <a:r>
              <a:rPr lang="en-US" sz="1600" dirty="0" err="1">
                <a:solidFill>
                  <a:srgbClr val="002060"/>
                </a:solidFill>
                <a:latin typeface="Neue Haas Grotesk Text Pro" panose="020B0504020202020204" pitchFamily="34" charset="0"/>
              </a:rPr>
              <a:t>Hause</a:t>
            </a:r>
            <a:r>
              <a:rPr lang="en-US" sz="1600" dirty="0">
                <a:solidFill>
                  <a:srgbClr val="002060"/>
                </a:solidFill>
                <a:latin typeface="Neue Haas Grotesk Text Pro" panose="020B0504020202020204" pitchFamily="34" charset="0"/>
              </a:rPr>
              <a:t> | Kate Allen | Scott </a:t>
            </a:r>
            <a:r>
              <a:rPr lang="en-US" sz="1600" dirty="0" err="1">
                <a:solidFill>
                  <a:srgbClr val="002060"/>
                </a:solidFill>
                <a:latin typeface="Neue Haas Grotesk Text Pro" panose="020B0504020202020204" pitchFamily="34" charset="0"/>
              </a:rPr>
              <a:t>Lunos</a:t>
            </a:r>
            <a:r>
              <a:rPr lang="en-US" sz="1600" dirty="0">
                <a:solidFill>
                  <a:srgbClr val="002060"/>
                </a:solidFill>
                <a:latin typeface="Neue Haas Grotesk Text Pro" panose="020B0504020202020204" pitchFamily="34" charset="0"/>
              </a:rPr>
              <a:t> | Michael Pitt</a:t>
            </a:r>
            <a:endParaRPr lang="en-US" sz="1600" b="1" dirty="0">
              <a:solidFill>
                <a:srgbClr val="002060"/>
              </a:solidFill>
              <a:latin typeface="Neue Haas Grotesk Text Pro" panose="020B0504020202020204" pitchFamily="34" charset="0"/>
            </a:endParaRPr>
          </a:p>
        </p:txBody>
      </p:sp>
      <p:sp>
        <p:nvSpPr>
          <p:cNvPr id="5" name="Rectangle: Rounded Corners 4">
            <a:extLst>
              <a:ext uri="{FF2B5EF4-FFF2-40B4-BE49-F238E27FC236}">
                <a16:creationId xmlns:a16="http://schemas.microsoft.com/office/drawing/2014/main" id="{81290C3B-1F14-4803-84CD-1ADEEB5ECF6E}"/>
              </a:ext>
            </a:extLst>
          </p:cNvPr>
          <p:cNvSpPr/>
          <p:nvPr/>
        </p:nvSpPr>
        <p:spPr>
          <a:xfrm>
            <a:off x="100584" y="76474"/>
            <a:ext cx="11932920" cy="8560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C9930B9-2D21-48F4-B6C1-323CA1B749E3}"/>
              </a:ext>
            </a:extLst>
          </p:cNvPr>
          <p:cNvGrpSpPr/>
          <p:nvPr/>
        </p:nvGrpSpPr>
        <p:grpSpPr>
          <a:xfrm>
            <a:off x="100584" y="1060845"/>
            <a:ext cx="2701781" cy="2025255"/>
            <a:chOff x="100584" y="1060845"/>
            <a:chExt cx="4475390" cy="2025255"/>
          </a:xfrm>
        </p:grpSpPr>
        <p:sp>
          <p:nvSpPr>
            <p:cNvPr id="20" name="TextBox 19">
              <a:extLst>
                <a:ext uri="{FF2B5EF4-FFF2-40B4-BE49-F238E27FC236}">
                  <a16:creationId xmlns:a16="http://schemas.microsoft.com/office/drawing/2014/main" id="{0C162841-D115-4AE6-9E4F-1178FE430B0C}"/>
                </a:ext>
              </a:extLst>
            </p:cNvPr>
            <p:cNvSpPr txBox="1"/>
            <p:nvPr/>
          </p:nvSpPr>
          <p:spPr>
            <a:xfrm>
              <a:off x="168058" y="1319903"/>
              <a:ext cx="4407916" cy="1754326"/>
            </a:xfrm>
            <a:prstGeom prst="rect">
              <a:avLst/>
            </a:prstGeom>
            <a:noFill/>
          </p:spPr>
          <p:txBody>
            <a:bodyPr wrap="square">
              <a:spAutoFit/>
            </a:bodyPr>
            <a:lstStyle/>
            <a:p>
              <a:r>
                <a:rPr lang="en-US" sz="1200" dirty="0">
                  <a:solidFill>
                    <a:srgbClr val="002060"/>
                  </a:solidFill>
                </a:rPr>
                <a:t>The use of </a:t>
              </a:r>
              <a:r>
                <a:rPr lang="en-US" sz="1200" b="1" dirty="0">
                  <a:solidFill>
                    <a:srgbClr val="002060"/>
                  </a:solidFill>
                </a:rPr>
                <a:t>medical jargon is common </a:t>
              </a:r>
              <a:r>
                <a:rPr lang="en-US" sz="1200" dirty="0">
                  <a:solidFill>
                    <a:srgbClr val="002060"/>
                  </a:solidFill>
                </a:rPr>
                <a:t>during patient encounters. Eliminating medical terminology and acronyms, however, may not address all of the confusion. We wished to </a:t>
              </a:r>
              <a:r>
                <a:rPr lang="en-US" sz="1200" b="1" dirty="0">
                  <a:solidFill>
                    <a:srgbClr val="002060"/>
                  </a:solidFill>
                </a:rPr>
                <a:t>evaluate laypeople’s understanding of “Medicalized English</a:t>
              </a:r>
              <a:r>
                <a:rPr lang="en-US" sz="1200" dirty="0">
                  <a:solidFill>
                    <a:srgbClr val="002060"/>
                  </a:solidFill>
                </a:rPr>
                <a:t>” terms that have </a:t>
              </a:r>
              <a:r>
                <a:rPr lang="en-US" sz="1200" b="1" dirty="0">
                  <a:solidFill>
                    <a:srgbClr val="002060"/>
                  </a:solidFill>
                </a:rPr>
                <a:t>different meanings in English than they do in medicine</a:t>
              </a:r>
              <a:r>
                <a:rPr lang="en-US" sz="1200" dirty="0">
                  <a:solidFill>
                    <a:srgbClr val="002060"/>
                  </a:solidFill>
                </a:rPr>
                <a:t>. </a:t>
              </a:r>
            </a:p>
          </p:txBody>
        </p:sp>
        <p:sp>
          <p:nvSpPr>
            <p:cNvPr id="22" name="Rectangle: Rounded Corners 21">
              <a:extLst>
                <a:ext uri="{FF2B5EF4-FFF2-40B4-BE49-F238E27FC236}">
                  <a16:creationId xmlns:a16="http://schemas.microsoft.com/office/drawing/2014/main" id="{E83CB313-9679-4945-BBC6-B531D026E32D}"/>
                </a:ext>
              </a:extLst>
            </p:cNvPr>
            <p:cNvSpPr/>
            <p:nvPr/>
          </p:nvSpPr>
          <p:spPr>
            <a:xfrm>
              <a:off x="100584" y="1060845"/>
              <a:ext cx="4407916" cy="202525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103BD4B-0F33-4053-8703-47477B63DBC4}"/>
                </a:ext>
              </a:extLst>
            </p:cNvPr>
            <p:cNvSpPr txBox="1"/>
            <p:nvPr/>
          </p:nvSpPr>
          <p:spPr>
            <a:xfrm>
              <a:off x="256569" y="1128970"/>
              <a:ext cx="4110717"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OBJECTIVE</a:t>
              </a:r>
            </a:p>
          </p:txBody>
        </p:sp>
      </p:grpSp>
      <p:sp>
        <p:nvSpPr>
          <p:cNvPr id="32" name="TextBox 31">
            <a:extLst>
              <a:ext uri="{FF2B5EF4-FFF2-40B4-BE49-F238E27FC236}">
                <a16:creationId xmlns:a16="http://schemas.microsoft.com/office/drawing/2014/main" id="{08FECF9A-8EC0-47A7-8C0F-D2953677B42D}"/>
              </a:ext>
            </a:extLst>
          </p:cNvPr>
          <p:cNvSpPr txBox="1"/>
          <p:nvPr/>
        </p:nvSpPr>
        <p:spPr>
          <a:xfrm>
            <a:off x="2928442" y="1101356"/>
            <a:ext cx="3904157"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METHODS</a:t>
            </a:r>
          </a:p>
        </p:txBody>
      </p:sp>
      <p:sp>
        <p:nvSpPr>
          <p:cNvPr id="33" name="Rectangle: Rounded Corners 32">
            <a:extLst>
              <a:ext uri="{FF2B5EF4-FFF2-40B4-BE49-F238E27FC236}">
                <a16:creationId xmlns:a16="http://schemas.microsoft.com/office/drawing/2014/main" id="{148E9750-8994-451A-A77C-735A1A4E27AF}"/>
              </a:ext>
            </a:extLst>
          </p:cNvPr>
          <p:cNvSpPr/>
          <p:nvPr/>
        </p:nvSpPr>
        <p:spPr>
          <a:xfrm>
            <a:off x="2896533" y="1042795"/>
            <a:ext cx="4037667" cy="573873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a:extLst>
              <a:ext uri="{FF2B5EF4-FFF2-40B4-BE49-F238E27FC236}">
                <a16:creationId xmlns:a16="http://schemas.microsoft.com/office/drawing/2014/main" id="{F243073C-1E6D-4391-A8C0-7591030E210A}"/>
              </a:ext>
            </a:extLst>
          </p:cNvPr>
          <p:cNvGraphicFramePr/>
          <p:nvPr/>
        </p:nvGraphicFramePr>
        <p:xfrm>
          <a:off x="2594520" y="1421430"/>
          <a:ext cx="4572000" cy="50809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6" name="Rectangle: Rounded Corners 35">
            <a:extLst>
              <a:ext uri="{FF2B5EF4-FFF2-40B4-BE49-F238E27FC236}">
                <a16:creationId xmlns:a16="http://schemas.microsoft.com/office/drawing/2014/main" id="{29610E02-973D-4CE5-9356-6BAB02EFA928}"/>
              </a:ext>
            </a:extLst>
          </p:cNvPr>
          <p:cNvSpPr/>
          <p:nvPr/>
        </p:nvSpPr>
        <p:spPr>
          <a:xfrm>
            <a:off x="7028368" y="1004969"/>
            <a:ext cx="5022314" cy="461468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DF8BC05-20A6-412F-AF8F-5C044B730E60}"/>
              </a:ext>
            </a:extLst>
          </p:cNvPr>
          <p:cNvSpPr/>
          <p:nvPr/>
        </p:nvSpPr>
        <p:spPr>
          <a:xfrm>
            <a:off x="7011190" y="5692051"/>
            <a:ext cx="5022314" cy="108947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7DCD770-41FC-4C7B-A84F-5C45402D2A97}"/>
              </a:ext>
            </a:extLst>
          </p:cNvPr>
          <p:cNvSpPr txBox="1"/>
          <p:nvPr/>
        </p:nvSpPr>
        <p:spPr>
          <a:xfrm>
            <a:off x="7166520" y="1101356"/>
            <a:ext cx="4635337"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RESULTS</a:t>
            </a:r>
          </a:p>
        </p:txBody>
      </p:sp>
      <p:pic>
        <p:nvPicPr>
          <p:cNvPr id="14" name="Picture 13">
            <a:extLst>
              <a:ext uri="{FF2B5EF4-FFF2-40B4-BE49-F238E27FC236}">
                <a16:creationId xmlns:a16="http://schemas.microsoft.com/office/drawing/2014/main" id="{AF461B08-2105-4BCF-8111-9589D6658A4E}"/>
              </a:ext>
            </a:extLst>
          </p:cNvPr>
          <p:cNvPicPr>
            <a:picLocks noChangeAspect="1"/>
          </p:cNvPicPr>
          <p:nvPr/>
        </p:nvPicPr>
        <p:blipFill>
          <a:blip r:embed="rId10">
            <a:duotone>
              <a:schemeClr val="accent1">
                <a:shade val="45000"/>
                <a:satMod val="135000"/>
              </a:schemeClr>
              <a:prstClr val="white"/>
            </a:duotone>
          </a:blip>
          <a:stretch>
            <a:fillRect/>
          </a:stretch>
        </p:blipFill>
        <p:spPr>
          <a:xfrm>
            <a:off x="7069102" y="1323596"/>
            <a:ext cx="914479" cy="914479"/>
          </a:xfrm>
          <a:prstGeom prst="rect">
            <a:avLst/>
          </a:prstGeom>
        </p:spPr>
      </p:pic>
      <p:sp>
        <p:nvSpPr>
          <p:cNvPr id="41" name="TextBox 40">
            <a:extLst>
              <a:ext uri="{FF2B5EF4-FFF2-40B4-BE49-F238E27FC236}">
                <a16:creationId xmlns:a16="http://schemas.microsoft.com/office/drawing/2014/main" id="{8764B139-80F2-43EB-B8D2-45145D863664}"/>
              </a:ext>
            </a:extLst>
          </p:cNvPr>
          <p:cNvSpPr txBox="1"/>
          <p:nvPr/>
        </p:nvSpPr>
        <p:spPr>
          <a:xfrm>
            <a:off x="7867334" y="1360912"/>
            <a:ext cx="4277515" cy="861774"/>
          </a:xfrm>
          <a:prstGeom prst="rect">
            <a:avLst/>
          </a:prstGeom>
          <a:noFill/>
        </p:spPr>
        <p:txBody>
          <a:bodyPr wrap="square">
            <a:spAutoFit/>
          </a:bodyPr>
          <a:lstStyle/>
          <a:p>
            <a:r>
              <a:rPr lang="en-US" sz="1400" b="1" dirty="0">
                <a:solidFill>
                  <a:srgbClr val="002060"/>
                </a:solidFill>
              </a:rPr>
              <a:t>217 respondents</a:t>
            </a:r>
          </a:p>
          <a:p>
            <a:r>
              <a:rPr lang="en-US" sz="1200" dirty="0">
                <a:solidFill>
                  <a:srgbClr val="002060"/>
                </a:solidFill>
              </a:rPr>
              <a:t>     63% female </a:t>
            </a:r>
          </a:p>
          <a:p>
            <a:r>
              <a:rPr lang="en-US" sz="1200" dirty="0">
                <a:solidFill>
                  <a:srgbClr val="002060"/>
                </a:solidFill>
              </a:rPr>
              <a:t>     Mean age 42 </a:t>
            </a:r>
          </a:p>
          <a:p>
            <a:r>
              <a:rPr lang="en-US" sz="1200" dirty="0">
                <a:solidFill>
                  <a:srgbClr val="002060"/>
                </a:solidFill>
              </a:rPr>
              <a:t>     65% with bachelor’s degree or higher</a:t>
            </a:r>
          </a:p>
        </p:txBody>
      </p:sp>
      <p:graphicFrame>
        <p:nvGraphicFramePr>
          <p:cNvPr id="16" name="Table 16">
            <a:extLst>
              <a:ext uri="{FF2B5EF4-FFF2-40B4-BE49-F238E27FC236}">
                <a16:creationId xmlns:a16="http://schemas.microsoft.com/office/drawing/2014/main" id="{A5E57427-94C2-4B49-85B1-875AD55EA33D}"/>
              </a:ext>
            </a:extLst>
          </p:cNvPr>
          <p:cNvGraphicFramePr>
            <a:graphicFrameLocks noGrp="1"/>
          </p:cNvGraphicFramePr>
          <p:nvPr/>
        </p:nvGraphicFramePr>
        <p:xfrm>
          <a:off x="7069103" y="2297566"/>
          <a:ext cx="4964401" cy="2194560"/>
        </p:xfrm>
        <a:graphic>
          <a:graphicData uri="http://schemas.openxmlformats.org/drawingml/2006/table">
            <a:tbl>
              <a:tblPr firstRow="1" bandRow="1">
                <a:tableStyleId>{5C22544A-7EE6-4342-B048-85BDC9FD1C3A}</a:tableStyleId>
              </a:tblPr>
              <a:tblGrid>
                <a:gridCol w="1973154">
                  <a:extLst>
                    <a:ext uri="{9D8B030D-6E8A-4147-A177-3AD203B41FA5}">
                      <a16:colId xmlns:a16="http://schemas.microsoft.com/office/drawing/2014/main" val="786487253"/>
                    </a:ext>
                  </a:extLst>
                </a:gridCol>
                <a:gridCol w="2343788">
                  <a:extLst>
                    <a:ext uri="{9D8B030D-6E8A-4147-A177-3AD203B41FA5}">
                      <a16:colId xmlns:a16="http://schemas.microsoft.com/office/drawing/2014/main" val="2149463345"/>
                    </a:ext>
                  </a:extLst>
                </a:gridCol>
                <a:gridCol w="647459">
                  <a:extLst>
                    <a:ext uri="{9D8B030D-6E8A-4147-A177-3AD203B41FA5}">
                      <a16:colId xmlns:a16="http://schemas.microsoft.com/office/drawing/2014/main" val="2781681701"/>
                    </a:ext>
                  </a:extLst>
                </a:gridCol>
              </a:tblGrid>
              <a:tr h="242434">
                <a:tc>
                  <a:txBody>
                    <a:bodyPr/>
                    <a:lstStyle/>
                    <a:p>
                      <a:r>
                        <a:rPr lang="en-US" sz="1000" dirty="0"/>
                        <a:t>Phrase</a:t>
                      </a:r>
                    </a:p>
                  </a:txBody>
                  <a:tcPr/>
                </a:tc>
                <a:tc>
                  <a:txBody>
                    <a:bodyPr/>
                    <a:lstStyle/>
                    <a:p>
                      <a:r>
                        <a:rPr lang="en-US" sz="1000" dirty="0"/>
                        <a:t>Intended Meaning</a:t>
                      </a:r>
                    </a:p>
                  </a:txBody>
                  <a:tcPr/>
                </a:tc>
                <a:tc>
                  <a:txBody>
                    <a:bodyPr/>
                    <a:lstStyle/>
                    <a:p>
                      <a:r>
                        <a:rPr lang="en-US" sz="1000" dirty="0"/>
                        <a:t> Correct</a:t>
                      </a:r>
                    </a:p>
                  </a:txBody>
                  <a:tcPr/>
                </a:tc>
                <a:extLst>
                  <a:ext uri="{0D108BD9-81ED-4DB2-BD59-A6C34878D82A}">
                    <a16:rowId xmlns:a16="http://schemas.microsoft.com/office/drawing/2014/main" val="2445733386"/>
                  </a:ext>
                </a:extLst>
              </a:tr>
              <a:tr h="176394">
                <a:tc>
                  <a:txBody>
                    <a:bodyPr/>
                    <a:lstStyle/>
                    <a:p>
                      <a:r>
                        <a:rPr lang="en-US" sz="1000" dirty="0"/>
                        <a:t>Cancer screening results </a:t>
                      </a:r>
                      <a:r>
                        <a:rPr lang="en-US" sz="1000" b="1" dirty="0"/>
                        <a:t>negative</a:t>
                      </a:r>
                      <a:endParaRPr lang="en-US" sz="1000" dirty="0"/>
                    </a:p>
                  </a:txBody>
                  <a:tcPr/>
                </a:tc>
                <a:tc>
                  <a:txBody>
                    <a:bodyPr/>
                    <a:lstStyle/>
                    <a:p>
                      <a:r>
                        <a:rPr lang="en-US" sz="1000" dirty="0"/>
                        <a:t>Do </a:t>
                      </a:r>
                      <a:r>
                        <a:rPr lang="en-US" sz="1000" b="1" dirty="0"/>
                        <a:t>not</a:t>
                      </a:r>
                      <a:r>
                        <a:rPr lang="en-US" sz="1000" dirty="0"/>
                        <a:t> have cancer (good news)</a:t>
                      </a:r>
                    </a:p>
                  </a:txBody>
                  <a:tcPr/>
                </a:tc>
                <a:tc>
                  <a:txBody>
                    <a:bodyPr/>
                    <a:lstStyle/>
                    <a:p>
                      <a:r>
                        <a:rPr lang="en-US" sz="1000" dirty="0"/>
                        <a:t>96%</a:t>
                      </a:r>
                    </a:p>
                  </a:txBody>
                  <a:tcPr/>
                </a:tc>
                <a:extLst>
                  <a:ext uri="{0D108BD9-81ED-4DB2-BD59-A6C34878D82A}">
                    <a16:rowId xmlns:a16="http://schemas.microsoft.com/office/drawing/2014/main" val="4245452181"/>
                  </a:ext>
                </a:extLst>
              </a:tr>
              <a:tr h="199254">
                <a:tc>
                  <a:txBody>
                    <a:bodyPr/>
                    <a:lstStyle/>
                    <a:p>
                      <a:r>
                        <a:rPr lang="en-US" sz="1000" dirty="0"/>
                        <a:t>Chest X-ray is </a:t>
                      </a:r>
                      <a:r>
                        <a:rPr lang="en-US" sz="1000" b="1" dirty="0"/>
                        <a:t>unremarkable</a:t>
                      </a:r>
                      <a:endParaRPr lang="en-US" sz="1000" dirty="0"/>
                    </a:p>
                  </a:txBody>
                  <a:tcPr/>
                </a:tc>
                <a:tc>
                  <a:txBody>
                    <a:bodyPr/>
                    <a:lstStyle/>
                    <a:p>
                      <a:r>
                        <a:rPr lang="en-US" sz="1000" dirty="0"/>
                        <a:t>Chest x-ray is normal (good news)</a:t>
                      </a:r>
                    </a:p>
                  </a:txBody>
                  <a:tcPr/>
                </a:tc>
                <a:tc>
                  <a:txBody>
                    <a:bodyPr/>
                    <a:lstStyle/>
                    <a:p>
                      <a:r>
                        <a:rPr lang="en-US" sz="1000" dirty="0"/>
                        <a:t>80%</a:t>
                      </a:r>
                    </a:p>
                  </a:txBody>
                  <a:tcPr/>
                </a:tc>
                <a:extLst>
                  <a:ext uri="{0D108BD9-81ED-4DB2-BD59-A6C34878D82A}">
                    <a16:rowId xmlns:a16="http://schemas.microsoft.com/office/drawing/2014/main" val="4070167569"/>
                  </a:ext>
                </a:extLst>
              </a:tr>
              <a:tr h="184014">
                <a:tc>
                  <a:txBody>
                    <a:bodyPr/>
                    <a:lstStyle/>
                    <a:p>
                      <a:r>
                        <a:rPr lang="en-US" sz="1000" dirty="0"/>
                        <a:t>Tumor is </a:t>
                      </a:r>
                      <a:r>
                        <a:rPr lang="en-US" sz="1000" b="1" dirty="0"/>
                        <a:t>progressing</a:t>
                      </a:r>
                    </a:p>
                  </a:txBody>
                  <a:tcPr/>
                </a:tc>
                <a:tc>
                  <a:txBody>
                    <a:bodyPr/>
                    <a:lstStyle/>
                    <a:p>
                      <a:r>
                        <a:rPr lang="en-US" sz="1000" dirty="0"/>
                        <a:t>Cancer is getting worse (bad news)</a:t>
                      </a:r>
                    </a:p>
                  </a:txBody>
                  <a:tcPr/>
                </a:tc>
                <a:tc>
                  <a:txBody>
                    <a:bodyPr/>
                    <a:lstStyle/>
                    <a:p>
                      <a:r>
                        <a:rPr lang="en-US" sz="1000" dirty="0"/>
                        <a:t>79%</a:t>
                      </a:r>
                    </a:p>
                  </a:txBody>
                  <a:tcPr/>
                </a:tc>
                <a:extLst>
                  <a:ext uri="{0D108BD9-81ED-4DB2-BD59-A6C34878D82A}">
                    <a16:rowId xmlns:a16="http://schemas.microsoft.com/office/drawing/2014/main" val="2197281200"/>
                  </a:ext>
                </a:extLst>
              </a:tr>
              <a:tr h="184014">
                <a:tc>
                  <a:txBody>
                    <a:bodyPr/>
                    <a:lstStyle/>
                    <a:p>
                      <a:r>
                        <a:rPr lang="en-US" sz="1000" b="0" dirty="0"/>
                        <a:t>Lymph nodes are </a:t>
                      </a:r>
                      <a:r>
                        <a:rPr lang="en-US" sz="1000" b="1" dirty="0"/>
                        <a:t>positive</a:t>
                      </a:r>
                      <a:endParaRPr lang="en-US" sz="1000" b="0" dirty="0"/>
                    </a:p>
                  </a:txBody>
                  <a:tcPr/>
                </a:tc>
                <a:tc>
                  <a:txBody>
                    <a:bodyPr/>
                    <a:lstStyle/>
                    <a:p>
                      <a:r>
                        <a:rPr lang="en-US" sz="1000" dirty="0"/>
                        <a:t>Cancer has spread (bad news)</a:t>
                      </a:r>
                    </a:p>
                  </a:txBody>
                  <a:tcPr/>
                </a:tc>
                <a:tc>
                  <a:txBody>
                    <a:bodyPr/>
                    <a:lstStyle/>
                    <a:p>
                      <a:r>
                        <a:rPr lang="en-US" sz="1000" dirty="0"/>
                        <a:t>67%</a:t>
                      </a:r>
                    </a:p>
                  </a:txBody>
                  <a:tcPr/>
                </a:tc>
                <a:extLst>
                  <a:ext uri="{0D108BD9-81ED-4DB2-BD59-A6C34878D82A}">
                    <a16:rowId xmlns:a16="http://schemas.microsoft.com/office/drawing/2014/main" val="1629779734"/>
                  </a:ext>
                </a:extLst>
              </a:tr>
              <a:tr h="184014">
                <a:tc>
                  <a:txBody>
                    <a:bodyPr/>
                    <a:lstStyle/>
                    <a:p>
                      <a:r>
                        <a:rPr lang="en-US" sz="1000" b="0" dirty="0"/>
                        <a:t>Neuro exam is </a:t>
                      </a:r>
                      <a:r>
                        <a:rPr lang="en-US" sz="1000" b="1" dirty="0"/>
                        <a:t>grossly in tact</a:t>
                      </a:r>
                    </a:p>
                  </a:txBody>
                  <a:tcPr/>
                </a:tc>
                <a:tc>
                  <a:txBody>
                    <a:bodyPr/>
                    <a:lstStyle/>
                    <a:p>
                      <a:r>
                        <a:rPr lang="en-US" sz="1000" dirty="0"/>
                        <a:t>Neuros exam is normal (good news)</a:t>
                      </a:r>
                    </a:p>
                  </a:txBody>
                  <a:tcPr/>
                </a:tc>
                <a:tc>
                  <a:txBody>
                    <a:bodyPr/>
                    <a:lstStyle/>
                    <a:p>
                      <a:r>
                        <a:rPr lang="en-US" sz="1000" dirty="0"/>
                        <a:t>41%</a:t>
                      </a:r>
                    </a:p>
                  </a:txBody>
                  <a:tcPr/>
                </a:tc>
                <a:extLst>
                  <a:ext uri="{0D108BD9-81ED-4DB2-BD59-A6C34878D82A}">
                    <a16:rowId xmlns:a16="http://schemas.microsoft.com/office/drawing/2014/main" val="1897057707"/>
                  </a:ext>
                </a:extLst>
              </a:tr>
              <a:tr h="184014">
                <a:tc>
                  <a:txBody>
                    <a:bodyPr/>
                    <a:lstStyle/>
                    <a:p>
                      <a:r>
                        <a:rPr lang="en-US" sz="1000" b="0" dirty="0"/>
                        <a:t>There were </a:t>
                      </a:r>
                      <a:r>
                        <a:rPr lang="en-US" sz="1000" b="1" dirty="0"/>
                        <a:t>bugs </a:t>
                      </a:r>
                      <a:r>
                        <a:rPr lang="en-US" sz="1000" b="0" dirty="0"/>
                        <a:t>in the urine</a:t>
                      </a:r>
                    </a:p>
                  </a:txBody>
                  <a:tcPr/>
                </a:tc>
                <a:tc>
                  <a:txBody>
                    <a:bodyPr/>
                    <a:lstStyle/>
                    <a:p>
                      <a:r>
                        <a:rPr lang="en-US" sz="1000" dirty="0"/>
                        <a:t>There is a urinary infection (bad news)</a:t>
                      </a:r>
                    </a:p>
                  </a:txBody>
                  <a:tcPr/>
                </a:tc>
                <a:tc>
                  <a:txBody>
                    <a:bodyPr/>
                    <a:lstStyle/>
                    <a:p>
                      <a:r>
                        <a:rPr lang="en-US" sz="1000" dirty="0"/>
                        <a:t>29%</a:t>
                      </a:r>
                    </a:p>
                  </a:txBody>
                  <a:tcPr/>
                </a:tc>
                <a:extLst>
                  <a:ext uri="{0D108BD9-81ED-4DB2-BD59-A6C34878D82A}">
                    <a16:rowId xmlns:a16="http://schemas.microsoft.com/office/drawing/2014/main" val="968758395"/>
                  </a:ext>
                </a:extLst>
              </a:tr>
              <a:tr h="184014">
                <a:tc>
                  <a:txBody>
                    <a:bodyPr/>
                    <a:lstStyle/>
                    <a:p>
                      <a:r>
                        <a:rPr lang="en-US" sz="1000" b="0" dirty="0"/>
                        <a:t>X-ray was </a:t>
                      </a:r>
                      <a:r>
                        <a:rPr lang="en-US" sz="1000" b="1" dirty="0"/>
                        <a:t>impressive</a:t>
                      </a:r>
                    </a:p>
                  </a:txBody>
                  <a:tcPr/>
                </a:tc>
                <a:tc>
                  <a:txBody>
                    <a:bodyPr/>
                    <a:lstStyle/>
                    <a:p>
                      <a:r>
                        <a:rPr lang="en-US" sz="1000" dirty="0"/>
                        <a:t>X-ray had significant findings (bad news)</a:t>
                      </a:r>
                    </a:p>
                  </a:txBody>
                  <a:tcPr/>
                </a:tc>
                <a:tc>
                  <a:txBody>
                    <a:bodyPr/>
                    <a:lstStyle/>
                    <a:p>
                      <a:r>
                        <a:rPr lang="en-US" sz="1000" dirty="0"/>
                        <a:t>21%</a:t>
                      </a:r>
                    </a:p>
                  </a:txBody>
                  <a:tcPr/>
                </a:tc>
                <a:extLst>
                  <a:ext uri="{0D108BD9-81ED-4DB2-BD59-A6C34878D82A}">
                    <a16:rowId xmlns:a16="http://schemas.microsoft.com/office/drawing/2014/main" val="54202486"/>
                  </a:ext>
                </a:extLst>
              </a:tr>
              <a:tr h="184014">
                <a:tc>
                  <a:txBody>
                    <a:bodyPr/>
                    <a:lstStyle/>
                    <a:p>
                      <a:r>
                        <a:rPr lang="en-US" sz="1000" b="0" dirty="0"/>
                        <a:t>You have an </a:t>
                      </a:r>
                      <a:r>
                        <a:rPr lang="en-US" sz="1000" b="1" dirty="0"/>
                        <a:t>occult </a:t>
                      </a:r>
                      <a:r>
                        <a:rPr lang="en-US" sz="1000" b="0" dirty="0"/>
                        <a:t>infection</a:t>
                      </a:r>
                    </a:p>
                  </a:txBody>
                  <a:tcPr/>
                </a:tc>
                <a:tc>
                  <a:txBody>
                    <a:bodyPr/>
                    <a:lstStyle/>
                    <a:p>
                      <a:r>
                        <a:rPr lang="en-US" sz="1000" dirty="0"/>
                        <a:t>You have a hidden infection (bad news)</a:t>
                      </a:r>
                    </a:p>
                  </a:txBody>
                  <a:tcPr/>
                </a:tc>
                <a:tc>
                  <a:txBody>
                    <a:bodyPr/>
                    <a:lstStyle/>
                    <a:p>
                      <a:r>
                        <a:rPr lang="en-US" sz="1000" dirty="0"/>
                        <a:t>2%*</a:t>
                      </a:r>
                    </a:p>
                  </a:txBody>
                  <a:tcPr/>
                </a:tc>
                <a:extLst>
                  <a:ext uri="{0D108BD9-81ED-4DB2-BD59-A6C34878D82A}">
                    <a16:rowId xmlns:a16="http://schemas.microsoft.com/office/drawing/2014/main" val="3701853292"/>
                  </a:ext>
                </a:extLst>
              </a:tr>
            </a:tbl>
          </a:graphicData>
        </a:graphic>
      </p:graphicFrame>
      <p:sp>
        <p:nvSpPr>
          <p:cNvPr id="43" name="TextBox 42">
            <a:extLst>
              <a:ext uri="{FF2B5EF4-FFF2-40B4-BE49-F238E27FC236}">
                <a16:creationId xmlns:a16="http://schemas.microsoft.com/office/drawing/2014/main" id="{F123B4F8-46F2-4F59-8506-D03E63C873F4}"/>
              </a:ext>
            </a:extLst>
          </p:cNvPr>
          <p:cNvSpPr txBox="1"/>
          <p:nvPr/>
        </p:nvSpPr>
        <p:spPr>
          <a:xfrm>
            <a:off x="7166520" y="4499893"/>
            <a:ext cx="4866984" cy="1277273"/>
          </a:xfrm>
          <a:prstGeom prst="rect">
            <a:avLst/>
          </a:prstGeom>
          <a:noFill/>
        </p:spPr>
        <p:txBody>
          <a:bodyPr wrap="square">
            <a:spAutoFit/>
          </a:bodyPr>
          <a:lstStyle/>
          <a:p>
            <a:r>
              <a:rPr lang="en-US" sz="1100" dirty="0">
                <a:solidFill>
                  <a:srgbClr val="002060"/>
                </a:solidFill>
                <a:latin typeface="Arial" panose="020B0604020202020204" pitchFamily="34" charset="0"/>
              </a:rPr>
              <a:t>More people correctly understood “Your blood test shows me you do not have an infection in your blood” than “Your blood culture was negative” (97% vs 87%, p&lt;0.001).</a:t>
            </a:r>
          </a:p>
          <a:p>
            <a:endParaRPr lang="en-US" sz="1100" dirty="0">
              <a:solidFill>
                <a:srgbClr val="002060"/>
              </a:solidFill>
              <a:latin typeface="Arial" panose="020B0604020202020204" pitchFamily="34" charset="0"/>
            </a:endParaRPr>
          </a:p>
          <a:p>
            <a:endParaRPr lang="en-US" sz="1100" dirty="0">
              <a:solidFill>
                <a:srgbClr val="002060"/>
              </a:solidFill>
              <a:latin typeface="Arial" panose="020B0604020202020204" pitchFamily="34" charset="0"/>
            </a:endParaRPr>
          </a:p>
          <a:p>
            <a:endParaRPr lang="en-US" sz="1100" dirty="0">
              <a:solidFill>
                <a:srgbClr val="002060"/>
              </a:solidFill>
            </a:endParaRPr>
          </a:p>
          <a:p>
            <a:endParaRPr lang="en-US" sz="1100" dirty="0">
              <a:solidFill>
                <a:srgbClr val="002060"/>
              </a:solidFill>
            </a:endParaRPr>
          </a:p>
        </p:txBody>
      </p:sp>
      <p:sp>
        <p:nvSpPr>
          <p:cNvPr id="45" name="TextBox 44">
            <a:extLst>
              <a:ext uri="{FF2B5EF4-FFF2-40B4-BE49-F238E27FC236}">
                <a16:creationId xmlns:a16="http://schemas.microsoft.com/office/drawing/2014/main" id="{C19E3480-3B14-4379-9496-63670DA17D54}"/>
              </a:ext>
            </a:extLst>
          </p:cNvPr>
          <p:cNvSpPr txBox="1"/>
          <p:nvPr/>
        </p:nvSpPr>
        <p:spPr>
          <a:xfrm>
            <a:off x="7966469" y="4967526"/>
            <a:ext cx="3728528" cy="600164"/>
          </a:xfrm>
          <a:prstGeom prst="rect">
            <a:avLst/>
          </a:prstGeom>
          <a:noFill/>
        </p:spPr>
        <p:txBody>
          <a:bodyPr wrap="square">
            <a:spAutoFit/>
          </a:bodyPr>
          <a:lstStyle/>
          <a:p>
            <a:endParaRPr lang="en-US" sz="1100" dirty="0">
              <a:solidFill>
                <a:srgbClr val="002060"/>
              </a:solidFill>
              <a:latin typeface="Arial" panose="020B0604020202020204" pitchFamily="34" charset="0"/>
            </a:endParaRPr>
          </a:p>
          <a:p>
            <a:r>
              <a:rPr lang="en-US" sz="1100" b="1" dirty="0">
                <a:solidFill>
                  <a:srgbClr val="002060"/>
                </a:solidFill>
              </a:rPr>
              <a:t>*</a:t>
            </a:r>
            <a:r>
              <a:rPr lang="en-US" sz="1100" dirty="0">
                <a:solidFill>
                  <a:srgbClr val="002060"/>
                </a:solidFill>
              </a:rPr>
              <a:t>More people thought that an occult infection indicated they had a curse (3%) than accurately knew what it meant (2%)</a:t>
            </a:r>
          </a:p>
        </p:txBody>
      </p:sp>
      <p:sp>
        <p:nvSpPr>
          <p:cNvPr id="46" name="TextBox 45">
            <a:extLst>
              <a:ext uri="{FF2B5EF4-FFF2-40B4-BE49-F238E27FC236}">
                <a16:creationId xmlns:a16="http://schemas.microsoft.com/office/drawing/2014/main" id="{0AEB55A8-C826-43A5-B1C6-1C028C792C18}"/>
              </a:ext>
            </a:extLst>
          </p:cNvPr>
          <p:cNvSpPr txBox="1"/>
          <p:nvPr/>
        </p:nvSpPr>
        <p:spPr>
          <a:xfrm>
            <a:off x="7069103" y="5968901"/>
            <a:ext cx="4964401" cy="830997"/>
          </a:xfrm>
          <a:prstGeom prst="rect">
            <a:avLst/>
          </a:prstGeom>
          <a:noFill/>
        </p:spPr>
        <p:txBody>
          <a:bodyPr wrap="square">
            <a:spAutoFit/>
          </a:bodyPr>
          <a:lstStyle/>
          <a:p>
            <a:r>
              <a:rPr lang="en-US" sz="1200" dirty="0">
                <a:solidFill>
                  <a:srgbClr val="002060"/>
                </a:solidFill>
              </a:rPr>
              <a:t>Many words and phrases </a:t>
            </a:r>
            <a:r>
              <a:rPr lang="en-US" sz="1200" b="1" dirty="0">
                <a:solidFill>
                  <a:srgbClr val="002060"/>
                </a:solidFill>
              </a:rPr>
              <a:t>commonly used in medicine have different meanings in everyday usage</a:t>
            </a:r>
            <a:r>
              <a:rPr lang="en-US" sz="1200" dirty="0">
                <a:solidFill>
                  <a:srgbClr val="002060"/>
                </a:solidFill>
              </a:rPr>
              <a:t>. We found that several of these terms lead to a mismatch in understanding when used in a medical setting, and that the </a:t>
            </a:r>
            <a:r>
              <a:rPr lang="en-US" sz="1200" b="1" dirty="0">
                <a:solidFill>
                  <a:srgbClr val="002060"/>
                </a:solidFill>
              </a:rPr>
              <a:t>interpreted meaning may often be the exact opposite of what is intended</a:t>
            </a:r>
            <a:r>
              <a:rPr lang="en-US" sz="1200" dirty="0">
                <a:solidFill>
                  <a:srgbClr val="002060"/>
                </a:solidFill>
              </a:rPr>
              <a:t>. </a:t>
            </a:r>
          </a:p>
        </p:txBody>
      </p:sp>
      <p:sp>
        <p:nvSpPr>
          <p:cNvPr id="47" name="TextBox 46">
            <a:extLst>
              <a:ext uri="{FF2B5EF4-FFF2-40B4-BE49-F238E27FC236}">
                <a16:creationId xmlns:a16="http://schemas.microsoft.com/office/drawing/2014/main" id="{84EFAF47-6A5F-4B70-9DF4-41AA818771AB}"/>
              </a:ext>
            </a:extLst>
          </p:cNvPr>
          <p:cNvSpPr txBox="1"/>
          <p:nvPr/>
        </p:nvSpPr>
        <p:spPr>
          <a:xfrm>
            <a:off x="7069102" y="5750630"/>
            <a:ext cx="4964401" cy="284693"/>
          </a:xfrm>
          <a:prstGeom prst="rect">
            <a:avLst/>
          </a:prstGeom>
          <a:noFill/>
        </p:spPr>
        <p:txBody>
          <a:bodyPr wrap="square">
            <a:spAutoFit/>
          </a:bodyPr>
          <a:lstStyle/>
          <a:p>
            <a:pPr algn="ctr"/>
            <a:r>
              <a:rPr lang="en-US" sz="1250" b="1" u="sng" dirty="0">
                <a:solidFill>
                  <a:srgbClr val="002060"/>
                </a:solidFill>
                <a:latin typeface="Neue Haas Grotesk Text Pro" panose="020B0504020202020204" pitchFamily="34" charset="0"/>
              </a:rPr>
              <a:t>CONCLUSION</a:t>
            </a:r>
          </a:p>
        </p:txBody>
      </p:sp>
    </p:spTree>
    <p:extLst>
      <p:ext uri="{BB962C8B-B14F-4D97-AF65-F5344CB8AC3E}">
        <p14:creationId xmlns:p14="http://schemas.microsoft.com/office/powerpoint/2010/main" val="838863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and Holding Apple Iphone X Stock Photo - Download Image Now - iStock">
            <a:extLst>
              <a:ext uri="{FF2B5EF4-FFF2-40B4-BE49-F238E27FC236}">
                <a16:creationId xmlns:a16="http://schemas.microsoft.com/office/drawing/2014/main" id="{B9D5CE2B-690D-4D89-B387-509E85C9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431" b="25638"/>
          <a:stretch/>
        </p:blipFill>
        <p:spPr bwMode="auto">
          <a:xfrm flipH="1">
            <a:off x="0" y="3062016"/>
            <a:ext cx="3124200" cy="37959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iphone-vYBI - Fake Text Message">
            <a:extLst>
              <a:ext uri="{FF2B5EF4-FFF2-40B4-BE49-F238E27FC236}">
                <a16:creationId xmlns:a16="http://schemas.microsoft.com/office/drawing/2014/main" id="{3EA660CD-4F9E-4FDB-800B-95E91C0A2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598" y="583467"/>
            <a:ext cx="3166802" cy="56206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3E62DA-929B-456D-ADB4-E9F5C08F5047}"/>
              </a:ext>
            </a:extLst>
          </p:cNvPr>
          <p:cNvSpPr txBox="1"/>
          <p:nvPr/>
        </p:nvSpPr>
        <p:spPr>
          <a:xfrm>
            <a:off x="4317598" y="6239309"/>
            <a:ext cx="3166803" cy="369332"/>
          </a:xfrm>
          <a:prstGeom prst="rect">
            <a:avLst/>
          </a:prstGeom>
          <a:noFill/>
        </p:spPr>
        <p:txBody>
          <a:bodyPr wrap="square">
            <a:spAutoFit/>
          </a:bodyPr>
          <a:lstStyle/>
          <a:p>
            <a:r>
              <a:rPr lang="en-US" dirty="0">
                <a:hlinkClick r:id="rId4"/>
              </a:rPr>
              <a:t>https://ifaketextmessage.com/</a:t>
            </a:r>
            <a:endParaRPr lang="en-US" dirty="0"/>
          </a:p>
        </p:txBody>
      </p:sp>
    </p:spTree>
    <p:extLst>
      <p:ext uri="{BB962C8B-B14F-4D97-AF65-F5344CB8AC3E}">
        <p14:creationId xmlns:p14="http://schemas.microsoft.com/office/powerpoint/2010/main" val="92010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rtlCol="0" anchor="ctr"/>
          <a:lstStyle/>
          <a:p>
            <a:pPr algn="ctr"/>
            <a:endParaRPr lang="en-US"/>
          </a:p>
        </p:txBody>
      </p:sp>
      <p:pic>
        <p:nvPicPr>
          <p:cNvPr id="30722" name="Picture 2" descr="http://dreamatico.com/data_images/apple/apple-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010" y="2819400"/>
            <a:ext cx="3970445" cy="33909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676402" y="304800"/>
            <a:ext cx="8427285" cy="2043406"/>
            <a:chOff x="152400" y="304800"/>
            <a:chExt cx="8427285" cy="2043406"/>
          </a:xfrm>
        </p:grpSpPr>
        <p:sp>
          <p:nvSpPr>
            <p:cNvPr id="6" name="TextBox 5"/>
            <p:cNvSpPr txBox="1"/>
            <p:nvPr/>
          </p:nvSpPr>
          <p:spPr>
            <a:xfrm>
              <a:off x="1143000" y="304800"/>
              <a:ext cx="7239000" cy="615553"/>
            </a:xfrm>
            <a:prstGeom prst="rect">
              <a:avLst/>
            </a:prstGeom>
            <a:noFill/>
          </p:spPr>
          <p:txBody>
            <a:bodyPr wrap="square" rtlCol="0">
              <a:spAutoFit/>
            </a:bodyPr>
            <a:lstStyle/>
            <a:p>
              <a:pPr algn="ctr"/>
              <a:r>
                <a:rPr lang="en-US" sz="3400" dirty="0"/>
                <a:t>Remove Background Tool</a:t>
              </a: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10" y="1043281"/>
              <a:ext cx="795337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152400" y="1695743"/>
              <a:ext cx="473910" cy="5140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6565406">
              <a:off x="7498107" y="571204"/>
              <a:ext cx="473910" cy="5140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http://dreamatico.com/data_images/apple/apple-7.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5435" y1="84570" x2="65353" y2="85788"/>
                      </a14:backgroundRemoval>
                    </a14:imgEffect>
                  </a14:imgLayer>
                </a14:imgProps>
              </a:ext>
              <a:ext uri="{28A0092B-C50C-407E-A947-70E740481C1C}">
                <a14:useLocalDpi xmlns:a14="http://schemas.microsoft.com/office/drawing/2010/main" val="0"/>
              </a:ext>
            </a:extLst>
          </a:blip>
          <a:srcRect/>
          <a:stretch>
            <a:fillRect/>
          </a:stretch>
        </p:blipFill>
        <p:spPr bwMode="auto">
          <a:xfrm>
            <a:off x="6477002" y="2809164"/>
            <a:ext cx="3970445"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8961" y="3001444"/>
            <a:ext cx="4950846" cy="408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goldy gopher leani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138" r="100000">
                        <a14:foregroundMark x1="56696" y1="31369" x2="69978" y2="46338"/>
                        <a14:foregroundMark x1="87612" y1="26115" x2="94308" y2="39331"/>
                        <a14:foregroundMark x1="42746" y1="31688" x2="54241" y2="23408"/>
                        <a14:backgroundMark x1="34152" y1="43153" x2="43973" y2="43153"/>
                        <a14:backgroundMark x1="38504" y1="36465" x2="47991" y2="35987"/>
                        <a14:backgroundMark x1="52009" y1="35987" x2="52009" y2="35987"/>
                        <a14:backgroundMark x1="55246" y1="50955" x2="68304" y2="83917"/>
                        <a14:backgroundMark x1="56473" y1="50796" x2="58817" y2="46815"/>
                        <a14:backgroundMark x1="58705" y1="62261" x2="66518" y2="54299"/>
                        <a14:backgroundMark x1="66853" y1="79936" x2="71763" y2="72452"/>
                        <a14:backgroundMark x1="64397" y1="55096" x2="67969" y2="68949"/>
                        <a14:backgroundMark x1="67076" y1="66401" x2="70201" y2="71656"/>
                      </a14:backgroundRemoval>
                    </a14:imgEffect>
                  </a14:imgLayer>
                </a14:imgProps>
              </a:ext>
              <a:ext uri="{28A0092B-C50C-407E-A947-70E740481C1C}">
                <a14:useLocalDpi xmlns:a14="http://schemas.microsoft.com/office/drawing/2010/main" val="0"/>
              </a:ext>
            </a:extLst>
          </a:blip>
          <a:srcRect/>
          <a:stretch>
            <a:fillRect/>
          </a:stretch>
        </p:blipFill>
        <p:spPr bwMode="auto">
          <a:xfrm>
            <a:off x="2971800" y="1005029"/>
            <a:ext cx="7696200" cy="585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11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90" y="1371600"/>
            <a:ext cx="8560729" cy="1143000"/>
          </a:xfrm>
        </p:spPr>
        <p:txBody>
          <a:bodyPr>
            <a:noAutofit/>
          </a:bodyPr>
          <a:lstStyle/>
          <a:p>
            <a:r>
              <a:rPr lang="en-US" sz="3600" b="1" u="sng" dirty="0">
                <a:latin typeface="Neue Haas Grotesk Text Pro" panose="020B0504020202020204" pitchFamily="34" charset="0"/>
              </a:rPr>
              <a:t>CONCEPT FIVE:</a:t>
            </a:r>
            <a:br>
              <a:rPr lang="en-US" sz="3600" u="sng" dirty="0">
                <a:latin typeface="Neue Haas Grotesk Text Pro" panose="020B0504020202020204" pitchFamily="34" charset="0"/>
              </a:rPr>
            </a:br>
            <a:br>
              <a:rPr lang="en-US" sz="3600" u="sng" dirty="0">
                <a:latin typeface="Neue Haas Grotesk Text Pro" panose="020B0504020202020204" pitchFamily="34" charset="0"/>
              </a:rPr>
            </a:br>
            <a:r>
              <a:rPr lang="en-US" sz="3600" dirty="0">
                <a:latin typeface="Neue Haas Grotesk Text Pro" panose="020B0504020202020204" pitchFamily="34" charset="0"/>
              </a:rPr>
              <a:t>A Picture’s Worth at Least Fifty Words</a:t>
            </a:r>
            <a:br>
              <a:rPr lang="en-US" sz="3600" dirty="0">
                <a:latin typeface="Neue Haas Grotesk Text Pro" panose="020B0504020202020204" pitchFamily="34" charset="0"/>
              </a:rPr>
            </a:br>
            <a:br>
              <a:rPr lang="en-US" sz="3600" dirty="0">
                <a:latin typeface="Neue Haas Grotesk Text Pro" panose="020B0504020202020204" pitchFamily="34" charset="0"/>
              </a:rPr>
            </a:br>
            <a:r>
              <a:rPr lang="en-US" sz="3600" b="1" dirty="0">
                <a:latin typeface="Neue Haas Grotesk Text Pro" panose="020B0504020202020204" pitchFamily="34" charset="0"/>
              </a:rPr>
              <a:t>If a graphic can tell the story, let it!</a:t>
            </a:r>
          </a:p>
        </p:txBody>
      </p:sp>
      <p:sp>
        <p:nvSpPr>
          <p:cNvPr id="3" name="AutoShape 4" descr="Image result for usa today"/>
          <p:cNvSpPr>
            <a:spLocks noChangeAspect="1" noChangeArrowheads="1"/>
          </p:cNvSpPr>
          <p:nvPr/>
        </p:nvSpPr>
        <p:spPr bwMode="auto">
          <a:xfrm>
            <a:off x="1679576"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Neue Haas Grotesk Text Pro" panose="020B0504020202020204" pitchFamily="34" charset="0"/>
            </a:endParaRPr>
          </a:p>
        </p:txBody>
      </p:sp>
      <p:pic>
        <p:nvPicPr>
          <p:cNvPr id="15366" name="Picture 6" descr="Image result for usa to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903" y="426878"/>
            <a:ext cx="3005930" cy="1889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F9D7C9-01D3-4867-85A0-785B7CC6D800}"/>
              </a:ext>
            </a:extLst>
          </p:cNvPr>
          <p:cNvPicPr>
            <a:picLocks noChangeAspect="1"/>
          </p:cNvPicPr>
          <p:nvPr/>
        </p:nvPicPr>
        <p:blipFill>
          <a:blip r:embed="rId3"/>
          <a:stretch>
            <a:fillRect/>
          </a:stretch>
        </p:blipFill>
        <p:spPr>
          <a:xfrm>
            <a:off x="1280491" y="3160986"/>
            <a:ext cx="9631017" cy="3448910"/>
          </a:xfrm>
          <a:prstGeom prst="rect">
            <a:avLst/>
          </a:prstGeom>
        </p:spPr>
      </p:pic>
    </p:spTree>
    <p:extLst>
      <p:ext uri="{BB962C8B-B14F-4D97-AF65-F5344CB8AC3E}">
        <p14:creationId xmlns:p14="http://schemas.microsoft.com/office/powerpoint/2010/main" val="3249615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768" y="1481138"/>
            <a:ext cx="9155183" cy="461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304801"/>
            <a:ext cx="9144000" cy="553998"/>
          </a:xfrm>
          <a:prstGeom prst="rect">
            <a:avLst/>
          </a:prstGeom>
          <a:noFill/>
        </p:spPr>
        <p:txBody>
          <a:bodyPr wrap="square" rtlCol="0">
            <a:spAutoFit/>
          </a:bodyPr>
          <a:lstStyle/>
          <a:p>
            <a:pPr algn="ctr" defTabSz="913519"/>
            <a:r>
              <a:rPr lang="en-US" sz="3000" dirty="0">
                <a:solidFill>
                  <a:prstClr val="black"/>
                </a:solidFill>
                <a:latin typeface="Neue Haas Grotesk Text Pro" panose="020B0504020202020204" pitchFamily="34" charset="0"/>
              </a:rPr>
              <a:t>Search Term: _________ icon or ________ clip art</a:t>
            </a:r>
          </a:p>
        </p:txBody>
      </p:sp>
      <p:sp>
        <p:nvSpPr>
          <p:cNvPr id="2" name="TextBox 1">
            <a:extLst>
              <a:ext uri="{FF2B5EF4-FFF2-40B4-BE49-F238E27FC236}">
                <a16:creationId xmlns:a16="http://schemas.microsoft.com/office/drawing/2014/main" id="{F8B4632A-AF68-4A3F-A9D1-7F2F52EDEE4D}"/>
              </a:ext>
            </a:extLst>
          </p:cNvPr>
          <p:cNvSpPr txBox="1"/>
          <p:nvPr/>
        </p:nvSpPr>
        <p:spPr>
          <a:xfrm>
            <a:off x="2743200" y="6199256"/>
            <a:ext cx="7362093" cy="553998"/>
          </a:xfrm>
          <a:prstGeom prst="rect">
            <a:avLst/>
          </a:prstGeom>
          <a:noFill/>
        </p:spPr>
        <p:txBody>
          <a:bodyPr wrap="square" rtlCol="0">
            <a:spAutoFit/>
          </a:bodyPr>
          <a:lstStyle/>
          <a:p>
            <a:r>
              <a:rPr lang="en-US" sz="3000" dirty="0">
                <a:latin typeface="Neue Haas Grotesk Text Pro" panose="020B0504020202020204" pitchFamily="34" charset="0"/>
              </a:rPr>
              <a:t>Also consider nounproject.com</a:t>
            </a:r>
          </a:p>
        </p:txBody>
      </p:sp>
    </p:spTree>
    <p:extLst>
      <p:ext uri="{BB962C8B-B14F-4D97-AF65-F5344CB8AC3E}">
        <p14:creationId xmlns:p14="http://schemas.microsoft.com/office/powerpoint/2010/main" val="287000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survey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066801"/>
            <a:ext cx="2925763" cy="29257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Image result for tooth icon"/>
          <p:cNvSpPr>
            <a:spLocks noChangeAspect="1" noChangeArrowheads="1"/>
          </p:cNvSpPr>
          <p:nvPr/>
        </p:nvSpPr>
        <p:spPr bwMode="auto">
          <a:xfrm>
            <a:off x="1679576"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19"/>
            <a:endParaRPr lang="en-US">
              <a:solidFill>
                <a:prstClr val="black"/>
              </a:solidFill>
              <a:latin typeface="Calibri"/>
            </a:endParaRPr>
          </a:p>
        </p:txBody>
      </p:sp>
      <p:sp>
        <p:nvSpPr>
          <p:cNvPr id="9" name="AutoShape 6" descr="Image result for tooth icon"/>
          <p:cNvSpPr>
            <a:spLocks noChangeAspect="1" noChangeArrowheads="1"/>
          </p:cNvSpPr>
          <p:nvPr/>
        </p:nvSpPr>
        <p:spPr bwMode="auto">
          <a:xfrm>
            <a:off x="1831976" y="15876"/>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19"/>
            <a:endParaRPr lang="en-US">
              <a:solidFill>
                <a:prstClr val="black"/>
              </a:solidFill>
              <a:latin typeface="Calibri"/>
            </a:endParaRPr>
          </a:p>
        </p:txBody>
      </p:sp>
      <p:pic>
        <p:nvPicPr>
          <p:cNvPr id="19464" name="Picture 8" descr="Image result for blood pressur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24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debat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257300"/>
            <a:ext cx="25527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82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33439"/>
            <a:ext cx="8991600"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974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survey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066801"/>
            <a:ext cx="2925763" cy="29257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Image result for tooth icon"/>
          <p:cNvSpPr>
            <a:spLocks noChangeAspect="1" noChangeArrowheads="1"/>
          </p:cNvSpPr>
          <p:nvPr/>
        </p:nvSpPr>
        <p:spPr bwMode="auto">
          <a:xfrm>
            <a:off x="1679576"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19"/>
            <a:endParaRPr lang="en-US">
              <a:solidFill>
                <a:prstClr val="black"/>
              </a:solidFill>
              <a:latin typeface="Calibri"/>
            </a:endParaRPr>
          </a:p>
        </p:txBody>
      </p:sp>
      <p:sp>
        <p:nvSpPr>
          <p:cNvPr id="9" name="AutoShape 6" descr="Image result for tooth icon"/>
          <p:cNvSpPr>
            <a:spLocks noChangeAspect="1" noChangeArrowheads="1"/>
          </p:cNvSpPr>
          <p:nvPr/>
        </p:nvSpPr>
        <p:spPr bwMode="auto">
          <a:xfrm>
            <a:off x="1831976" y="15876"/>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19"/>
            <a:endParaRPr lang="en-US">
              <a:solidFill>
                <a:prstClr val="black"/>
              </a:solidFill>
              <a:latin typeface="Calibri"/>
            </a:endParaRPr>
          </a:p>
        </p:txBody>
      </p:sp>
      <p:pic>
        <p:nvPicPr>
          <p:cNvPr id="19464" name="Picture 8" descr="Image result for blood pressur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24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debate icon"/>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96200" y="1257300"/>
            <a:ext cx="25527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175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survey icon"/>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47801" y="1066801"/>
            <a:ext cx="2925763" cy="29257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Image result for tooth icon"/>
          <p:cNvSpPr>
            <a:spLocks noChangeAspect="1" noChangeArrowheads="1"/>
          </p:cNvSpPr>
          <p:nvPr/>
        </p:nvSpPr>
        <p:spPr bwMode="auto">
          <a:xfrm>
            <a:off x="1679576"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19"/>
            <a:endParaRPr lang="en-US">
              <a:solidFill>
                <a:prstClr val="black"/>
              </a:solidFill>
              <a:latin typeface="Calibri"/>
            </a:endParaRPr>
          </a:p>
        </p:txBody>
      </p:sp>
      <p:sp>
        <p:nvSpPr>
          <p:cNvPr id="9" name="AutoShape 6" descr="Image result for tooth icon"/>
          <p:cNvSpPr>
            <a:spLocks noChangeAspect="1" noChangeArrowheads="1"/>
          </p:cNvSpPr>
          <p:nvPr/>
        </p:nvSpPr>
        <p:spPr bwMode="auto">
          <a:xfrm>
            <a:off x="1831976" y="15876"/>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19"/>
            <a:endParaRPr lang="en-US">
              <a:solidFill>
                <a:prstClr val="black"/>
              </a:solidFill>
              <a:latin typeface="Calibri"/>
            </a:endParaRPr>
          </a:p>
        </p:txBody>
      </p:sp>
      <p:pic>
        <p:nvPicPr>
          <p:cNvPr id="19464" name="Picture 8" descr="Image result for blood pressure  icon"/>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8200" y="1524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debate icon"/>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96200" y="1257300"/>
            <a:ext cx="25527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18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BD6F5-9FF2-4E15-B9AF-4884E3329F7E}"/>
              </a:ext>
            </a:extLst>
          </p:cNvPr>
          <p:cNvPicPr>
            <a:picLocks noChangeAspect="1"/>
          </p:cNvPicPr>
          <p:nvPr/>
        </p:nvPicPr>
        <p:blipFill>
          <a:blip r:embed="rId2"/>
          <a:stretch>
            <a:fillRect/>
          </a:stretch>
        </p:blipFill>
        <p:spPr>
          <a:xfrm>
            <a:off x="6327183" y="3091069"/>
            <a:ext cx="3075234" cy="179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B341CEA-7620-45EA-8D72-74D19C5794EB}"/>
              </a:ext>
            </a:extLst>
          </p:cNvPr>
          <p:cNvPicPr>
            <a:picLocks noChangeAspect="1"/>
          </p:cNvPicPr>
          <p:nvPr/>
        </p:nvPicPr>
        <p:blipFill>
          <a:blip r:embed="rId3"/>
          <a:stretch>
            <a:fillRect/>
          </a:stretch>
        </p:blipFill>
        <p:spPr>
          <a:xfrm>
            <a:off x="0" y="3530795"/>
            <a:ext cx="5273709" cy="3327205"/>
          </a:xfrm>
          <a:prstGeom prst="rect">
            <a:avLst/>
          </a:prstGeom>
        </p:spPr>
      </p:pic>
      <p:pic>
        <p:nvPicPr>
          <p:cNvPr id="4" name="Picture 3">
            <a:extLst>
              <a:ext uri="{FF2B5EF4-FFF2-40B4-BE49-F238E27FC236}">
                <a16:creationId xmlns:a16="http://schemas.microsoft.com/office/drawing/2014/main" id="{611A720F-FC04-4D74-82B4-9652F6CB84BA}"/>
              </a:ext>
            </a:extLst>
          </p:cNvPr>
          <p:cNvPicPr>
            <a:picLocks noChangeAspect="1"/>
          </p:cNvPicPr>
          <p:nvPr/>
        </p:nvPicPr>
        <p:blipFill>
          <a:blip r:embed="rId4"/>
          <a:stretch>
            <a:fillRect/>
          </a:stretch>
        </p:blipFill>
        <p:spPr>
          <a:xfrm>
            <a:off x="4648200" y="1661905"/>
            <a:ext cx="7543800" cy="5124450"/>
          </a:xfrm>
          <a:prstGeom prst="rect">
            <a:avLst/>
          </a:prstGeom>
        </p:spPr>
      </p:pic>
    </p:spTree>
    <p:extLst>
      <p:ext uri="{BB962C8B-B14F-4D97-AF65-F5344CB8AC3E}">
        <p14:creationId xmlns:p14="http://schemas.microsoft.com/office/powerpoint/2010/main" val="322387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survey icon"/>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184431" y="202524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blood pressure  icon"/>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697194" y="5013432"/>
            <a:ext cx="1166921" cy="1166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debate icon"/>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059215" y="3429001"/>
            <a:ext cx="1156541" cy="11565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15000" y="2209800"/>
            <a:ext cx="1143000" cy="923330"/>
          </a:xfrm>
          <a:prstGeom prst="rect">
            <a:avLst/>
          </a:prstGeom>
          <a:noFill/>
        </p:spPr>
        <p:txBody>
          <a:bodyPr wrap="square" rtlCol="0">
            <a:spAutoFit/>
          </a:bodyPr>
          <a:lstStyle/>
          <a:p>
            <a:pPr defTabSz="913519"/>
            <a:r>
              <a:rPr lang="en-US" dirty="0">
                <a:solidFill>
                  <a:prstClr val="black"/>
                </a:solidFill>
                <a:latin typeface="Calibri"/>
              </a:rPr>
              <a:t>BLAH </a:t>
            </a:r>
            <a:r>
              <a:rPr lang="en-US" dirty="0" err="1">
                <a:solidFill>
                  <a:prstClr val="black"/>
                </a:solidFill>
                <a:latin typeface="Calibri"/>
              </a:rPr>
              <a:t>BLAH</a:t>
            </a:r>
            <a:r>
              <a:rPr lang="en-US" dirty="0">
                <a:solidFill>
                  <a:prstClr val="black"/>
                </a:solidFill>
                <a:latin typeface="Calibri"/>
              </a:rPr>
              <a:t> </a:t>
            </a:r>
            <a:r>
              <a:rPr lang="en-US" dirty="0" err="1">
                <a:solidFill>
                  <a:prstClr val="black"/>
                </a:solidFill>
                <a:latin typeface="Calibri"/>
              </a:rPr>
              <a:t>BLAH</a:t>
            </a:r>
            <a:endParaRPr lang="en-US" dirty="0">
              <a:solidFill>
                <a:prstClr val="black"/>
              </a:solidFill>
              <a:latin typeface="Calibri"/>
            </a:endParaRPr>
          </a:p>
        </p:txBody>
      </p:sp>
      <p:sp>
        <p:nvSpPr>
          <p:cNvPr id="12" name="TextBox 11"/>
          <p:cNvSpPr txBox="1"/>
          <p:nvPr/>
        </p:nvSpPr>
        <p:spPr>
          <a:xfrm>
            <a:off x="4435511" y="3691235"/>
            <a:ext cx="1143000" cy="923330"/>
          </a:xfrm>
          <a:prstGeom prst="rect">
            <a:avLst/>
          </a:prstGeom>
          <a:noFill/>
        </p:spPr>
        <p:txBody>
          <a:bodyPr wrap="square" rtlCol="0">
            <a:spAutoFit/>
          </a:bodyPr>
          <a:lstStyle/>
          <a:p>
            <a:pPr defTabSz="913519"/>
            <a:r>
              <a:rPr lang="en-US" dirty="0">
                <a:solidFill>
                  <a:prstClr val="black"/>
                </a:solidFill>
                <a:latin typeface="Calibri"/>
              </a:rPr>
              <a:t>BLAH </a:t>
            </a:r>
            <a:r>
              <a:rPr lang="en-US" dirty="0" err="1">
                <a:solidFill>
                  <a:prstClr val="black"/>
                </a:solidFill>
                <a:latin typeface="Calibri"/>
              </a:rPr>
              <a:t>BLAH</a:t>
            </a:r>
            <a:r>
              <a:rPr lang="en-US" dirty="0">
                <a:solidFill>
                  <a:prstClr val="black"/>
                </a:solidFill>
                <a:latin typeface="Calibri"/>
              </a:rPr>
              <a:t> </a:t>
            </a:r>
            <a:r>
              <a:rPr lang="en-US" dirty="0" err="1">
                <a:solidFill>
                  <a:prstClr val="black"/>
                </a:solidFill>
                <a:latin typeface="Calibri"/>
              </a:rPr>
              <a:t>BLAH</a:t>
            </a:r>
            <a:endParaRPr lang="en-US" dirty="0">
              <a:solidFill>
                <a:prstClr val="black"/>
              </a:solidFill>
              <a:latin typeface="Calibri"/>
            </a:endParaRPr>
          </a:p>
        </p:txBody>
      </p:sp>
      <p:sp>
        <p:nvSpPr>
          <p:cNvPr id="13" name="TextBox 12"/>
          <p:cNvSpPr txBox="1"/>
          <p:nvPr/>
        </p:nvSpPr>
        <p:spPr>
          <a:xfrm>
            <a:off x="6072755" y="5135226"/>
            <a:ext cx="1143000" cy="923330"/>
          </a:xfrm>
          <a:prstGeom prst="rect">
            <a:avLst/>
          </a:prstGeom>
          <a:noFill/>
        </p:spPr>
        <p:txBody>
          <a:bodyPr wrap="square" rtlCol="0">
            <a:spAutoFit/>
          </a:bodyPr>
          <a:lstStyle/>
          <a:p>
            <a:pPr defTabSz="913519"/>
            <a:r>
              <a:rPr lang="en-US" dirty="0">
                <a:solidFill>
                  <a:prstClr val="black"/>
                </a:solidFill>
                <a:latin typeface="Calibri"/>
              </a:rPr>
              <a:t>BLAH </a:t>
            </a:r>
            <a:r>
              <a:rPr lang="en-US" dirty="0" err="1">
                <a:solidFill>
                  <a:prstClr val="black"/>
                </a:solidFill>
                <a:latin typeface="Calibri"/>
              </a:rPr>
              <a:t>BLAH</a:t>
            </a:r>
            <a:r>
              <a:rPr lang="en-US" dirty="0">
                <a:solidFill>
                  <a:prstClr val="black"/>
                </a:solidFill>
                <a:latin typeface="Calibri"/>
              </a:rPr>
              <a:t> </a:t>
            </a:r>
            <a:r>
              <a:rPr lang="en-US" dirty="0" err="1">
                <a:solidFill>
                  <a:prstClr val="black"/>
                </a:solidFill>
                <a:latin typeface="Calibri"/>
              </a:rPr>
              <a:t>BLAH</a:t>
            </a:r>
            <a:endParaRPr lang="en-US" dirty="0">
              <a:solidFill>
                <a:prstClr val="black"/>
              </a:solidFill>
              <a:latin typeface="Calibri"/>
            </a:endParaRPr>
          </a:p>
        </p:txBody>
      </p:sp>
    </p:spTree>
    <p:extLst>
      <p:ext uri="{BB962C8B-B14F-4D97-AF65-F5344CB8AC3E}">
        <p14:creationId xmlns:p14="http://schemas.microsoft.com/office/powerpoint/2010/main" val="2596942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667904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481154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bpitt\Dropbox\YET TO BE FILED IN DROPBOX\2. Abstracts 2017\PAS 2017\1. Posters\Epic 101 Follow Up\Epic 101 Follow Up Poster (PA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60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12" y="202097"/>
            <a:ext cx="11834191" cy="653985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3326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0681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bpitt\Dropbox\YET TO BE FILED IN DROPBOX\1. Active Papers\Z - Submitted and Pending\2. In Press\Chair Paper\Pediatrics Revision\Chair Paper Figure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0"/>
            <a:ext cx="3009396" cy="2256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mbpitt\Dropbox\YET TO BE FILED IN DROPBOX\1. Active Papers\Z - Submitted and Pending\1. Under Review\GH Preparation (Nikki)\Revisions\Revised Figures\Figure 4 (Host Balance) 3.19.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1490" y="3638552"/>
            <a:ext cx="3346356" cy="2509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mbpitt\Dropbox\YET TO BE FILED IN DROPBOX\1. Active Papers\1. GH for Primary Peds (Tanya)\Figures\Figure - 4 Best Practice Principl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2350" y="228599"/>
            <a:ext cx="2990850" cy="2990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mbpitt\Dropbox\YET TO BE FILED IN DROPBOX\1. Active Papers\Z - Submitted and Pending\2. In Press\PEARLS\PEARLS Figure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765461"/>
            <a:ext cx="2721814" cy="3629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082492" y="2818297"/>
            <a:ext cx="4728508" cy="3577088"/>
          </a:xfrm>
          <a:prstGeom prst="rect">
            <a:avLst/>
          </a:prstGeom>
        </p:spPr>
        <p:txBody>
          <a:bodyPr>
            <a:normAutofit fontScale="97500"/>
          </a:bodyPr>
          <a:lstStyle>
            <a:lvl1pPr algn="ctr" defTabSz="913519" rtl="0" eaLnBrk="1" latinLnBrk="0" hangingPunct="1">
              <a:spcBef>
                <a:spcPct val="0"/>
              </a:spcBef>
              <a:buNone/>
              <a:defRPr sz="4400" kern="1200">
                <a:solidFill>
                  <a:schemeClr val="tx1"/>
                </a:solidFill>
                <a:latin typeface="+mj-lt"/>
                <a:ea typeface="+mj-ea"/>
                <a:cs typeface="+mj-cs"/>
              </a:defRPr>
            </a:lvl1pPr>
          </a:lstStyle>
          <a:p>
            <a:r>
              <a:rPr lang="en-US" sz="3500" b="1" u="sng" dirty="0"/>
              <a:t>This approach works for manuscript figures too</a:t>
            </a:r>
            <a:endParaRPr lang="en-US" sz="3500" b="1" dirty="0"/>
          </a:p>
        </p:txBody>
      </p:sp>
    </p:spTree>
    <p:extLst>
      <p:ext uri="{BB962C8B-B14F-4D97-AF65-F5344CB8AC3E}">
        <p14:creationId xmlns:p14="http://schemas.microsoft.com/office/powerpoint/2010/main" val="1439455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A1D5ABB0-CD52-4881-9BD0-6F3A6B89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92" y="405095"/>
            <a:ext cx="4747847" cy="6330462"/>
          </a:xfrm>
          <a:prstGeom prst="rect">
            <a:avLst/>
          </a:prstGeom>
        </p:spPr>
      </p:pic>
      <p:pic>
        <p:nvPicPr>
          <p:cNvPr id="4" name="Picture 3">
            <a:extLst>
              <a:ext uri="{FF2B5EF4-FFF2-40B4-BE49-F238E27FC236}">
                <a16:creationId xmlns:a16="http://schemas.microsoft.com/office/drawing/2014/main" id="{E3B714CB-6B55-43BD-83D2-A6BCCEC4D9EF}"/>
              </a:ext>
            </a:extLst>
          </p:cNvPr>
          <p:cNvPicPr>
            <a:picLocks noChangeAspect="1"/>
          </p:cNvPicPr>
          <p:nvPr/>
        </p:nvPicPr>
        <p:blipFill>
          <a:blip r:embed="rId3"/>
          <a:stretch>
            <a:fillRect/>
          </a:stretch>
        </p:blipFill>
        <p:spPr>
          <a:xfrm>
            <a:off x="6769739" y="122443"/>
            <a:ext cx="5110134" cy="6613114"/>
          </a:xfrm>
          <a:prstGeom prst="rect">
            <a:avLst/>
          </a:prstGeom>
        </p:spPr>
      </p:pic>
    </p:spTree>
    <p:extLst>
      <p:ext uri="{BB962C8B-B14F-4D97-AF65-F5344CB8AC3E}">
        <p14:creationId xmlns:p14="http://schemas.microsoft.com/office/powerpoint/2010/main" val="1707421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37B897-CE6B-4C09-B7D9-1E97FAC1C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76" y="868017"/>
            <a:ext cx="4605131" cy="4605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E8F427D-DF5C-4877-A2D0-79E57EB0A806}"/>
              </a:ext>
            </a:extLst>
          </p:cNvPr>
          <p:cNvPicPr>
            <a:picLocks noChangeAspect="1"/>
          </p:cNvPicPr>
          <p:nvPr/>
        </p:nvPicPr>
        <p:blipFill>
          <a:blip r:embed="rId3"/>
          <a:stretch>
            <a:fillRect/>
          </a:stretch>
        </p:blipFill>
        <p:spPr>
          <a:xfrm>
            <a:off x="5449958" y="949187"/>
            <a:ext cx="6280262" cy="4442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B74952B1-7E5A-41A5-9C7B-82B6920D73E9}"/>
              </a:ext>
            </a:extLst>
          </p:cNvPr>
          <p:cNvSpPr txBox="1"/>
          <p:nvPr/>
        </p:nvSpPr>
        <p:spPr>
          <a:xfrm>
            <a:off x="7184725" y="5539481"/>
            <a:ext cx="3419061" cy="369332"/>
          </a:xfrm>
          <a:prstGeom prst="rect">
            <a:avLst/>
          </a:prstGeom>
          <a:noFill/>
        </p:spPr>
        <p:txBody>
          <a:bodyPr wrap="square" rtlCol="0">
            <a:spAutoFit/>
          </a:bodyPr>
          <a:lstStyle/>
          <a:p>
            <a:r>
              <a:rPr lang="en-US" dirty="0"/>
              <a:t>Mike Morrison Poster Model</a:t>
            </a:r>
          </a:p>
        </p:txBody>
      </p:sp>
      <p:sp>
        <p:nvSpPr>
          <p:cNvPr id="10" name="TextBox 9">
            <a:extLst>
              <a:ext uri="{FF2B5EF4-FFF2-40B4-BE49-F238E27FC236}">
                <a16:creationId xmlns:a16="http://schemas.microsoft.com/office/drawing/2014/main" id="{F86EEC1C-62E2-4F4B-A18A-BAFE96251BB9}"/>
              </a:ext>
            </a:extLst>
          </p:cNvPr>
          <p:cNvSpPr txBox="1"/>
          <p:nvPr/>
        </p:nvSpPr>
        <p:spPr>
          <a:xfrm>
            <a:off x="504410" y="5473148"/>
            <a:ext cx="6097656" cy="369332"/>
          </a:xfrm>
          <a:prstGeom prst="rect">
            <a:avLst/>
          </a:prstGeom>
          <a:noFill/>
        </p:spPr>
        <p:txBody>
          <a:bodyPr wrap="square">
            <a:spAutoFit/>
          </a:bodyPr>
          <a:lstStyle/>
          <a:p>
            <a:r>
              <a:rPr lang="en-US" dirty="0">
                <a:hlinkClick r:id="rId4"/>
              </a:rPr>
              <a:t>https://www.the-qrcode-generator.com/</a:t>
            </a:r>
            <a:endParaRPr lang="en-US" dirty="0"/>
          </a:p>
        </p:txBody>
      </p:sp>
    </p:spTree>
    <p:extLst>
      <p:ext uri="{BB962C8B-B14F-4D97-AF65-F5344CB8AC3E}">
        <p14:creationId xmlns:p14="http://schemas.microsoft.com/office/powerpoint/2010/main" val="39406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elevator p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7401"/>
            <a:ext cx="9144000" cy="48196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361122" y="460513"/>
            <a:ext cx="7924800" cy="1143000"/>
          </a:xfrm>
        </p:spPr>
        <p:txBody>
          <a:bodyPr>
            <a:normAutofit fontScale="90000"/>
          </a:bodyPr>
          <a:lstStyle/>
          <a:p>
            <a:r>
              <a:rPr lang="en-US" b="1" u="sng" dirty="0"/>
              <a:t>CONCEPT SIX:</a:t>
            </a:r>
            <a:br>
              <a:rPr lang="en-US" u="sng" dirty="0"/>
            </a:br>
            <a:r>
              <a:rPr lang="en-US" dirty="0"/>
              <a:t>Practice a Pitch</a:t>
            </a:r>
            <a:endParaRPr lang="en-US" b="1" dirty="0"/>
          </a:p>
        </p:txBody>
      </p:sp>
    </p:spTree>
    <p:extLst>
      <p:ext uri="{BB962C8B-B14F-4D97-AF65-F5344CB8AC3E}">
        <p14:creationId xmlns:p14="http://schemas.microsoft.com/office/powerpoint/2010/main" val="141044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coca cola bo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absolut vodk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495300" y="1527464"/>
            <a:ext cx="4914900" cy="4914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56" l="9602" r="89930">
                        <a14:foregroundMark x1="43091" y1="3556" x2="48712" y2="76889"/>
                        <a14:foregroundMark x1="63700" y1="4889" x2="40749" y2="2667"/>
                        <a14:foregroundMark x1="46838" y1="22222" x2="64637" y2="12444"/>
                        <a14:foregroundMark x1="50117" y1="10667" x2="59016" y2="40889"/>
                      </a14:backgroundRemoval>
                    </a14:imgEffect>
                  </a14:imgLayer>
                </a14:imgProps>
              </a:ext>
              <a:ext uri="{28A0092B-C50C-407E-A947-70E740481C1C}">
                <a14:useLocalDpi xmlns:a14="http://schemas.microsoft.com/office/drawing/2010/main" val="0"/>
              </a:ext>
            </a:extLst>
          </a:blip>
          <a:srcRect/>
          <a:stretch>
            <a:fillRect/>
          </a:stretch>
        </p:blipFill>
        <p:spPr bwMode="auto">
          <a:xfrm>
            <a:off x="6701194" y="1468582"/>
            <a:ext cx="4805017" cy="506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021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1F05352C-9148-497D-B835-30BB1DB42788}"/>
              </a:ext>
            </a:extLst>
          </p:cNvPr>
          <p:cNvSpPr/>
          <p:nvPr/>
        </p:nvSpPr>
        <p:spPr>
          <a:xfrm>
            <a:off x="1123122" y="347870"/>
            <a:ext cx="10634869" cy="5456582"/>
          </a:xfrm>
          <a:prstGeom prst="wedgeRoundRectCallout">
            <a:avLst>
              <a:gd name="adj1" fmla="val -54945"/>
              <a:gd name="adj2" fmla="val 66507"/>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732A22-C725-4DD4-A964-ABECB41EC4EC}"/>
              </a:ext>
            </a:extLst>
          </p:cNvPr>
          <p:cNvSpPr txBox="1"/>
          <p:nvPr/>
        </p:nvSpPr>
        <p:spPr>
          <a:xfrm>
            <a:off x="1848678" y="755374"/>
            <a:ext cx="9432235" cy="4708981"/>
          </a:xfrm>
          <a:prstGeom prst="rect">
            <a:avLst/>
          </a:prstGeom>
          <a:noFill/>
        </p:spPr>
        <p:txBody>
          <a:bodyPr wrap="square" rtlCol="0">
            <a:spAutoFit/>
          </a:bodyPr>
          <a:lstStyle/>
          <a:p>
            <a:r>
              <a:rPr lang="en-US" sz="7500" dirty="0">
                <a:solidFill>
                  <a:srgbClr val="2F528F"/>
                </a:solidFill>
                <a:latin typeface="Neue Haas Grotesk Text Pro" panose="020B0504020202020204" pitchFamily="34" charset="0"/>
              </a:rPr>
              <a:t>Would you like to hear a sixty second overview of the project?</a:t>
            </a:r>
          </a:p>
        </p:txBody>
      </p:sp>
    </p:spTree>
    <p:extLst>
      <p:ext uri="{BB962C8B-B14F-4D97-AF65-F5344CB8AC3E}">
        <p14:creationId xmlns:p14="http://schemas.microsoft.com/office/powerpoint/2010/main" val="1552682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01144E-5CA5-4687-A6C1-5F6A4ED1DE2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F4A7650-2893-44E4-8B70-3132FBA4194C}"/>
              </a:ext>
            </a:extLst>
          </p:cNvPr>
          <p:cNvSpPr txBox="1"/>
          <p:nvPr/>
        </p:nvSpPr>
        <p:spPr>
          <a:xfrm>
            <a:off x="5118652" y="974035"/>
            <a:ext cx="6589644"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Neue Haas Grotesk Text Pro" panose="020B0504020202020204" pitchFamily="34" charset="0"/>
              </a:rPr>
              <a:t>Design still matters – most of the tips apply to slide design as well</a:t>
            </a:r>
            <a:br>
              <a:rPr lang="en-US" sz="2800" dirty="0">
                <a:solidFill>
                  <a:schemeClr val="bg1"/>
                </a:solidFill>
                <a:latin typeface="Neue Haas Grotesk Text Pro" panose="020B0504020202020204" pitchFamily="34" charset="0"/>
              </a:rPr>
            </a:br>
            <a:endParaRPr lang="en-US" sz="2800" dirty="0">
              <a:solidFill>
                <a:schemeClr val="bg1"/>
              </a:solidFill>
              <a:latin typeface="Neue Haas Grotesk Text Pro" panose="020B0504020202020204" pitchFamily="34" charset="0"/>
            </a:endParaRPr>
          </a:p>
          <a:p>
            <a:pPr marL="457200" indent="-457200">
              <a:buFont typeface="Arial" panose="020B0604020202020204" pitchFamily="34" charset="0"/>
              <a:buChar char="•"/>
            </a:pPr>
            <a:r>
              <a:rPr lang="en-US" sz="2800" dirty="0">
                <a:solidFill>
                  <a:schemeClr val="bg1"/>
                </a:solidFill>
                <a:latin typeface="Neue Haas Grotesk Text Pro" panose="020B0504020202020204" pitchFamily="34" charset="0"/>
              </a:rPr>
              <a:t>Tell. A. (Cool). Story.</a:t>
            </a:r>
            <a:br>
              <a:rPr lang="en-US" sz="2800" dirty="0">
                <a:solidFill>
                  <a:schemeClr val="bg1"/>
                </a:solidFill>
                <a:latin typeface="Neue Haas Grotesk Text Pro" panose="020B0504020202020204" pitchFamily="34" charset="0"/>
              </a:rPr>
            </a:br>
            <a:endParaRPr lang="en-US" sz="2800" dirty="0">
              <a:solidFill>
                <a:schemeClr val="bg1"/>
              </a:solidFill>
              <a:latin typeface="Neue Haas Grotesk Text Pro" panose="020B0504020202020204" pitchFamily="34" charset="0"/>
            </a:endParaRPr>
          </a:p>
          <a:p>
            <a:pPr marL="457200" indent="-457200">
              <a:buFont typeface="Arial" panose="020B0604020202020204" pitchFamily="34" charset="0"/>
              <a:buChar char="•"/>
            </a:pPr>
            <a:r>
              <a:rPr lang="en-US" sz="2800" dirty="0">
                <a:solidFill>
                  <a:schemeClr val="bg1"/>
                </a:solidFill>
                <a:latin typeface="Neue Haas Grotesk Text Pro" panose="020B0504020202020204" pitchFamily="34" charset="0"/>
              </a:rPr>
              <a:t>For fixed short time presentations – write a script (insert cues “Click”)</a:t>
            </a:r>
          </a:p>
          <a:p>
            <a:pPr marL="457200" indent="-457200">
              <a:buFont typeface="Arial" panose="020B0604020202020204" pitchFamily="34" charset="0"/>
              <a:buChar char="•"/>
            </a:pPr>
            <a:endParaRPr lang="en-US" sz="2800" dirty="0">
              <a:solidFill>
                <a:schemeClr val="bg1"/>
              </a:solidFill>
              <a:latin typeface="Neue Haas Grotesk Text Pro" panose="020B0504020202020204" pitchFamily="34" charset="0"/>
            </a:endParaRPr>
          </a:p>
          <a:p>
            <a:pPr marL="457200" indent="-457200">
              <a:buFont typeface="Arial" panose="020B0604020202020204" pitchFamily="34" charset="0"/>
              <a:buChar char="•"/>
            </a:pPr>
            <a:r>
              <a:rPr lang="en-US" sz="2800" dirty="0">
                <a:solidFill>
                  <a:schemeClr val="bg1"/>
                </a:solidFill>
                <a:latin typeface="Neue Haas Grotesk Text Pro" panose="020B0504020202020204" pitchFamily="34" charset="0"/>
              </a:rPr>
              <a:t>Have extra slides prepped for common questions</a:t>
            </a:r>
          </a:p>
        </p:txBody>
      </p:sp>
    </p:spTree>
    <p:extLst>
      <p:ext uri="{BB962C8B-B14F-4D97-AF65-F5344CB8AC3E}">
        <p14:creationId xmlns:p14="http://schemas.microsoft.com/office/powerpoint/2010/main" val="405888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48DB6-A43A-4D68-BF25-0D8A95BDCB09}"/>
              </a:ext>
            </a:extLst>
          </p:cNvPr>
          <p:cNvPicPr>
            <a:picLocks noChangeAspect="1"/>
          </p:cNvPicPr>
          <p:nvPr/>
        </p:nvPicPr>
        <p:blipFill>
          <a:blip r:embed="rId2"/>
          <a:stretch>
            <a:fillRect/>
          </a:stretch>
        </p:blipFill>
        <p:spPr>
          <a:xfrm>
            <a:off x="-1" y="2248108"/>
            <a:ext cx="3940312" cy="2216426"/>
          </a:xfrm>
          <a:prstGeom prst="rect">
            <a:avLst/>
          </a:prstGeom>
        </p:spPr>
      </p:pic>
      <p:pic>
        <p:nvPicPr>
          <p:cNvPr id="3" name="Picture 2">
            <a:extLst>
              <a:ext uri="{FF2B5EF4-FFF2-40B4-BE49-F238E27FC236}">
                <a16:creationId xmlns:a16="http://schemas.microsoft.com/office/drawing/2014/main" id="{2DB5A7F0-E30F-413D-B785-9722EBB5059A}"/>
              </a:ext>
            </a:extLst>
          </p:cNvPr>
          <p:cNvPicPr>
            <a:picLocks noChangeAspect="1"/>
          </p:cNvPicPr>
          <p:nvPr/>
        </p:nvPicPr>
        <p:blipFill>
          <a:blip r:embed="rId3"/>
          <a:stretch>
            <a:fillRect/>
          </a:stretch>
        </p:blipFill>
        <p:spPr>
          <a:xfrm>
            <a:off x="3827672" y="2248108"/>
            <a:ext cx="3940313" cy="2216426"/>
          </a:xfrm>
          <a:prstGeom prst="rect">
            <a:avLst/>
          </a:prstGeom>
        </p:spPr>
      </p:pic>
      <p:pic>
        <p:nvPicPr>
          <p:cNvPr id="4" name="Picture 3">
            <a:extLst>
              <a:ext uri="{FF2B5EF4-FFF2-40B4-BE49-F238E27FC236}">
                <a16:creationId xmlns:a16="http://schemas.microsoft.com/office/drawing/2014/main" id="{8CC5471B-DD07-4A43-BD52-354E75E1C9B9}"/>
              </a:ext>
            </a:extLst>
          </p:cNvPr>
          <p:cNvPicPr>
            <a:picLocks noChangeAspect="1"/>
          </p:cNvPicPr>
          <p:nvPr/>
        </p:nvPicPr>
        <p:blipFill>
          <a:blip r:embed="rId4"/>
          <a:stretch>
            <a:fillRect/>
          </a:stretch>
        </p:blipFill>
        <p:spPr>
          <a:xfrm>
            <a:off x="7767983" y="2248108"/>
            <a:ext cx="4198729" cy="2361785"/>
          </a:xfrm>
          <a:prstGeom prst="rect">
            <a:avLst/>
          </a:prstGeom>
        </p:spPr>
      </p:pic>
      <p:pic>
        <p:nvPicPr>
          <p:cNvPr id="5" name="Picture 4">
            <a:extLst>
              <a:ext uri="{FF2B5EF4-FFF2-40B4-BE49-F238E27FC236}">
                <a16:creationId xmlns:a16="http://schemas.microsoft.com/office/drawing/2014/main" id="{E911EDA9-EAF2-44E8-9BBF-FA31B0157028}"/>
              </a:ext>
            </a:extLst>
          </p:cNvPr>
          <p:cNvPicPr>
            <a:picLocks noChangeAspect="1"/>
          </p:cNvPicPr>
          <p:nvPr/>
        </p:nvPicPr>
        <p:blipFill>
          <a:blip r:embed="rId5"/>
          <a:stretch>
            <a:fillRect/>
          </a:stretch>
        </p:blipFill>
        <p:spPr>
          <a:xfrm>
            <a:off x="0" y="4609894"/>
            <a:ext cx="3940313" cy="2216426"/>
          </a:xfrm>
          <a:prstGeom prst="rect">
            <a:avLst/>
          </a:prstGeom>
        </p:spPr>
      </p:pic>
      <p:pic>
        <p:nvPicPr>
          <p:cNvPr id="6" name="Picture 5">
            <a:extLst>
              <a:ext uri="{FF2B5EF4-FFF2-40B4-BE49-F238E27FC236}">
                <a16:creationId xmlns:a16="http://schemas.microsoft.com/office/drawing/2014/main" id="{516D56F9-AE6E-47EA-880B-A5058B1115BB}"/>
              </a:ext>
            </a:extLst>
          </p:cNvPr>
          <p:cNvPicPr>
            <a:picLocks noChangeAspect="1"/>
          </p:cNvPicPr>
          <p:nvPr/>
        </p:nvPicPr>
        <p:blipFill>
          <a:blip r:embed="rId6"/>
          <a:stretch>
            <a:fillRect/>
          </a:stretch>
        </p:blipFill>
        <p:spPr>
          <a:xfrm>
            <a:off x="3827670" y="4464534"/>
            <a:ext cx="4198729" cy="2361785"/>
          </a:xfrm>
          <a:prstGeom prst="rect">
            <a:avLst/>
          </a:prstGeom>
        </p:spPr>
      </p:pic>
      <p:pic>
        <p:nvPicPr>
          <p:cNvPr id="7" name="Picture 6">
            <a:extLst>
              <a:ext uri="{FF2B5EF4-FFF2-40B4-BE49-F238E27FC236}">
                <a16:creationId xmlns:a16="http://schemas.microsoft.com/office/drawing/2014/main" id="{DE441DAF-7672-4E3F-96F6-F60E764D0A4F}"/>
              </a:ext>
            </a:extLst>
          </p:cNvPr>
          <p:cNvPicPr>
            <a:picLocks noChangeAspect="1"/>
          </p:cNvPicPr>
          <p:nvPr/>
        </p:nvPicPr>
        <p:blipFill>
          <a:blip r:embed="rId7"/>
          <a:stretch>
            <a:fillRect/>
          </a:stretch>
        </p:blipFill>
        <p:spPr>
          <a:xfrm>
            <a:off x="8026399" y="4496215"/>
            <a:ext cx="4165601" cy="2361785"/>
          </a:xfrm>
          <a:prstGeom prst="rect">
            <a:avLst/>
          </a:prstGeom>
        </p:spPr>
      </p:pic>
      <p:sp>
        <p:nvSpPr>
          <p:cNvPr id="8" name="Title 1">
            <a:extLst>
              <a:ext uri="{FF2B5EF4-FFF2-40B4-BE49-F238E27FC236}">
                <a16:creationId xmlns:a16="http://schemas.microsoft.com/office/drawing/2014/main" id="{3D009701-7BD9-475C-837F-346923254466}"/>
              </a:ext>
            </a:extLst>
          </p:cNvPr>
          <p:cNvSpPr txBox="1">
            <a:spLocks/>
          </p:cNvSpPr>
          <p:nvPr/>
        </p:nvSpPr>
        <p:spPr>
          <a:xfrm>
            <a:off x="-1" y="460513"/>
            <a:ext cx="12192001"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500" b="1" u="sng" dirty="0"/>
              <a:t>RECAP</a:t>
            </a:r>
            <a:endParaRPr lang="en-US" sz="6500" b="1" dirty="0"/>
          </a:p>
        </p:txBody>
      </p:sp>
    </p:spTree>
    <p:extLst>
      <p:ext uri="{BB962C8B-B14F-4D97-AF65-F5344CB8AC3E}">
        <p14:creationId xmlns:p14="http://schemas.microsoft.com/office/powerpoint/2010/main" val="224628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oster question ma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79" b="95088" l="10000" r="81754">
                        <a14:foregroundMark x1="19649" y1="10526" x2="75439" y2="87018"/>
                        <a14:foregroundMark x1="19298" y1="89123" x2="77193" y2="10175"/>
                        <a14:foregroundMark x1="19298" y1="46667" x2="77895" y2="45965"/>
                        <a14:foregroundMark x1="49825" y1="8421" x2="49474" y2="43860"/>
                        <a14:foregroundMark x1="45965" y1="62807" x2="44912" y2="91930"/>
                        <a14:foregroundMark x1="58596" y1="88070" x2="54035" y2="63860"/>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19050"/>
            <a:ext cx="6648450" cy="664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79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C581F-814F-4476-B007-8B0524419084}"/>
              </a:ext>
            </a:extLst>
          </p:cNvPr>
          <p:cNvPicPr>
            <a:picLocks noChangeAspect="1"/>
          </p:cNvPicPr>
          <p:nvPr/>
        </p:nvPicPr>
        <p:blipFill>
          <a:blip r:embed="rId2"/>
          <a:stretch>
            <a:fillRect/>
          </a:stretch>
        </p:blipFill>
        <p:spPr>
          <a:xfrm>
            <a:off x="0" y="0"/>
            <a:ext cx="12192000" cy="8198057"/>
          </a:xfrm>
          <a:prstGeom prst="rect">
            <a:avLst/>
          </a:prstGeom>
        </p:spPr>
      </p:pic>
      <p:pic>
        <p:nvPicPr>
          <p:cNvPr id="4100" name="Picture 4" descr="Image result for mag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106927">
            <a:off x="1736461" y="430978"/>
            <a:ext cx="38100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6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82217"/>
            <a:ext cx="12192000" cy="1143000"/>
          </a:xfrm>
          <a:prstGeom prst="rect">
            <a:avLst/>
          </a:prstGeom>
        </p:spPr>
        <p:txBody>
          <a:bodyPr lIns="91354" tIns="45678" rIns="91354" bIns="4567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u="sng" dirty="0">
                <a:latin typeface="Neue Haas Grotesk Text Pro" panose="020B0504020202020204" pitchFamily="34" charset="0"/>
              </a:rPr>
              <a:t>CONCEPT ONE:</a:t>
            </a:r>
            <a:br>
              <a:rPr lang="en-US" sz="3000" b="1" u="sng" dirty="0">
                <a:latin typeface="Neue Haas Grotesk Text Pro" panose="020B0504020202020204" pitchFamily="34" charset="0"/>
              </a:rPr>
            </a:br>
            <a:endParaRPr lang="en-US" sz="3000" b="1" u="sng" dirty="0">
              <a:latin typeface="Neue Haas Grotesk Text Pro" panose="020B0504020202020204" pitchFamily="34" charset="0"/>
            </a:endParaRPr>
          </a:p>
          <a:p>
            <a:r>
              <a:rPr lang="en-US" sz="3000" b="1" dirty="0">
                <a:latin typeface="Neue Haas Grotesk Text Pro" panose="020B0504020202020204" pitchFamily="34" charset="0"/>
              </a:rPr>
              <a:t>What’s in a Name?  </a:t>
            </a:r>
            <a:r>
              <a:rPr lang="en-US" sz="3000" dirty="0">
                <a:latin typeface="Neue Haas Grotesk Text Pro" panose="020B0504020202020204" pitchFamily="34" charset="0"/>
              </a:rPr>
              <a:t>Don’t Underestimate The Importance of Title</a:t>
            </a:r>
          </a:p>
        </p:txBody>
      </p:sp>
      <p:grpSp>
        <p:nvGrpSpPr>
          <p:cNvPr id="5" name="Group 4"/>
          <p:cNvGrpSpPr/>
          <p:nvPr/>
        </p:nvGrpSpPr>
        <p:grpSpPr>
          <a:xfrm>
            <a:off x="3200401" y="1828800"/>
            <a:ext cx="6257925" cy="4724400"/>
            <a:chOff x="2667000" y="1066800"/>
            <a:chExt cx="6257925" cy="472440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066800"/>
              <a:ext cx="62579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600" y="1271826"/>
              <a:ext cx="6029325" cy="861774"/>
            </a:xfrm>
            <a:prstGeom prst="rect">
              <a:avLst/>
            </a:prstGeom>
            <a:noFill/>
          </p:spPr>
          <p:txBody>
            <a:bodyPr wrap="square" rtlCol="0">
              <a:spAutoFit/>
            </a:bodyPr>
            <a:lstStyle/>
            <a:p>
              <a:pPr algn="ctr"/>
              <a:r>
                <a:rPr lang="en-US" sz="5000" dirty="0">
                  <a:solidFill>
                    <a:srgbClr val="FFFF66"/>
                  </a:solidFill>
                </a:rPr>
                <a:t>Alexander’s Bad Day</a:t>
              </a:r>
            </a:p>
          </p:txBody>
        </p:sp>
      </p:grpSp>
    </p:spTree>
    <p:extLst>
      <p:ext uri="{BB962C8B-B14F-4D97-AF65-F5344CB8AC3E}">
        <p14:creationId xmlns:p14="http://schemas.microsoft.com/office/powerpoint/2010/main" val="2366917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2792</Words>
  <Application>Microsoft Office PowerPoint</Application>
  <PresentationFormat>Widescreen</PresentationFormat>
  <Paragraphs>392</Paragraphs>
  <Slides>73</Slides>
  <Notes>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73</vt:i4>
      </vt:variant>
    </vt:vector>
  </HeadingPairs>
  <TitlesOfParts>
    <vt:vector size="85" baseType="lpstr">
      <vt:lpstr>Arial</vt:lpstr>
      <vt:lpstr>Billabong</vt:lpstr>
      <vt:lpstr>Calibri</vt:lpstr>
      <vt:lpstr>Calibri Light</vt:lpstr>
      <vt:lpstr>Gisha</vt:lpstr>
      <vt:lpstr>Impact</vt:lpstr>
      <vt:lpstr>Neue Haas Grotesk Text Pro</vt:lpstr>
      <vt:lpstr>Times New Roman</vt:lpstr>
      <vt:lpstr>Office Theme</vt:lpstr>
      <vt:lpstr>1_Office Theme</vt:lpstr>
      <vt:lpstr>2_Office Theme</vt:lpstr>
      <vt:lpstr>Office Theme</vt:lpstr>
      <vt:lpstr>Pointers and Pitfalls for Posters and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 circa any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 FIVE:  A Picture’s Worth at Least Fifty Words  If a graphic can tell the story, let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 SIX: Practice a Pitch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Pointers and Pitfalls for Posters and Platforms</dc:title>
  <dc:creator>Michael B Pitt</dc:creator>
  <cp:lastModifiedBy>Ben H. Plunkett</cp:lastModifiedBy>
  <cp:revision>22</cp:revision>
  <dcterms:created xsi:type="dcterms:W3CDTF">2022-04-01T13:20:19Z</dcterms:created>
  <dcterms:modified xsi:type="dcterms:W3CDTF">2022-04-15T20:29:39Z</dcterms:modified>
</cp:coreProperties>
</file>