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101181" r:id="rId2"/>
    <p:sldId id="265" r:id="rId3"/>
    <p:sldId id="256" r:id="rId4"/>
    <p:sldId id="257" r:id="rId5"/>
    <p:sldId id="266" r:id="rId6"/>
    <p:sldId id="101170" r:id="rId7"/>
    <p:sldId id="1459" r:id="rId8"/>
    <p:sldId id="258" r:id="rId9"/>
    <p:sldId id="101169" r:id="rId10"/>
    <p:sldId id="267" r:id="rId11"/>
    <p:sldId id="101173" r:id="rId12"/>
    <p:sldId id="101174" r:id="rId13"/>
    <p:sldId id="101172" r:id="rId14"/>
    <p:sldId id="101171" r:id="rId15"/>
    <p:sldId id="269" r:id="rId16"/>
    <p:sldId id="101178" r:id="rId17"/>
    <p:sldId id="101179" r:id="rId18"/>
    <p:sldId id="259" r:id="rId19"/>
    <p:sldId id="101180" r:id="rId20"/>
    <p:sldId id="260" r:id="rId21"/>
    <p:sldId id="101175" r:id="rId22"/>
    <p:sldId id="1469" r:id="rId23"/>
    <p:sldId id="101168" r:id="rId24"/>
    <p:sldId id="101177" r:id="rId25"/>
    <p:sldId id="10117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2690" autoAdjust="0"/>
  </p:normalViewPr>
  <p:slideViewPr>
    <p:cSldViewPr snapToGrid="0" snapToObjects="1">
      <p:cViewPr varScale="1">
        <p:scale>
          <a:sx n="107" d="100"/>
          <a:sy n="107" d="100"/>
        </p:scale>
        <p:origin x="6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8D30BB-FAE3-4A5D-A159-8367840727BE}"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C8EF5E5E-2419-4E16-BD84-1883D9D15C76}">
      <dgm:prSet phldrT="[Text]"/>
      <dgm:spPr/>
      <dgm:t>
        <a:bodyPr/>
        <a:lstStyle/>
        <a:p>
          <a:r>
            <a:rPr lang="en-US" dirty="0"/>
            <a:t>Problem Identification and General Needs Assessment</a:t>
          </a:r>
        </a:p>
      </dgm:t>
    </dgm:pt>
    <dgm:pt modelId="{B0490671-32A6-4C8F-9C06-80B794D82D8E}" type="parTrans" cxnId="{A0A6F1A6-4127-4FF5-A18F-D0E1DA4CD934}">
      <dgm:prSet/>
      <dgm:spPr/>
      <dgm:t>
        <a:bodyPr/>
        <a:lstStyle/>
        <a:p>
          <a:endParaRPr lang="en-US"/>
        </a:p>
      </dgm:t>
    </dgm:pt>
    <dgm:pt modelId="{9064A70D-19A0-4B84-A2F5-64D0486053CC}" type="sibTrans" cxnId="{A0A6F1A6-4127-4FF5-A18F-D0E1DA4CD934}">
      <dgm:prSet/>
      <dgm:spPr/>
      <dgm:t>
        <a:bodyPr/>
        <a:lstStyle/>
        <a:p>
          <a:endParaRPr lang="en-US"/>
        </a:p>
      </dgm:t>
    </dgm:pt>
    <dgm:pt modelId="{22FAA3A0-94F9-422C-9345-E2AD3B50C109}">
      <dgm:prSet phldrT="[Text]"/>
      <dgm:spPr/>
      <dgm:t>
        <a:bodyPr/>
        <a:lstStyle/>
        <a:p>
          <a:r>
            <a:rPr lang="en-US" dirty="0"/>
            <a:t>Targeted Needs Assessment</a:t>
          </a:r>
        </a:p>
      </dgm:t>
    </dgm:pt>
    <dgm:pt modelId="{B99A4249-3B91-4C6F-8E9B-116C25211FD0}" type="parTrans" cxnId="{1BDD0AEB-F26D-42AE-A493-7D892071E7C3}">
      <dgm:prSet/>
      <dgm:spPr/>
      <dgm:t>
        <a:bodyPr/>
        <a:lstStyle/>
        <a:p>
          <a:endParaRPr lang="en-US"/>
        </a:p>
      </dgm:t>
    </dgm:pt>
    <dgm:pt modelId="{D3EAC08A-59F6-4E78-A04F-06B13522AC54}" type="sibTrans" cxnId="{1BDD0AEB-F26D-42AE-A493-7D892071E7C3}">
      <dgm:prSet/>
      <dgm:spPr/>
      <dgm:t>
        <a:bodyPr/>
        <a:lstStyle/>
        <a:p>
          <a:endParaRPr lang="en-US"/>
        </a:p>
      </dgm:t>
    </dgm:pt>
    <dgm:pt modelId="{DD7B0187-AE6F-4BD7-ABA9-26BB767137F9}">
      <dgm:prSet phldrT="[Text]"/>
      <dgm:spPr/>
      <dgm:t>
        <a:bodyPr/>
        <a:lstStyle/>
        <a:p>
          <a:r>
            <a:rPr lang="en-US" dirty="0"/>
            <a:t>Goals and Objectives</a:t>
          </a:r>
        </a:p>
      </dgm:t>
    </dgm:pt>
    <dgm:pt modelId="{04E3A1CA-88B6-4E3E-A506-4ED14007AFAB}" type="parTrans" cxnId="{F22F8EDD-480D-4DEC-A25A-6C4ADE45B297}">
      <dgm:prSet/>
      <dgm:spPr/>
      <dgm:t>
        <a:bodyPr/>
        <a:lstStyle/>
        <a:p>
          <a:endParaRPr lang="en-US"/>
        </a:p>
      </dgm:t>
    </dgm:pt>
    <dgm:pt modelId="{CF504178-867F-4932-9AEE-0E80A81A2486}" type="sibTrans" cxnId="{F22F8EDD-480D-4DEC-A25A-6C4ADE45B297}">
      <dgm:prSet/>
      <dgm:spPr/>
      <dgm:t>
        <a:bodyPr/>
        <a:lstStyle/>
        <a:p>
          <a:endParaRPr lang="en-US"/>
        </a:p>
      </dgm:t>
    </dgm:pt>
    <dgm:pt modelId="{36DACB5A-EA00-4143-BF48-582272C6263D}">
      <dgm:prSet phldrT="[Text]"/>
      <dgm:spPr/>
      <dgm:t>
        <a:bodyPr/>
        <a:lstStyle/>
        <a:p>
          <a:r>
            <a:rPr lang="en-US" dirty="0"/>
            <a:t>Educational Strategies</a:t>
          </a:r>
        </a:p>
      </dgm:t>
    </dgm:pt>
    <dgm:pt modelId="{8DA1CC33-874C-4873-B925-B7D60AF0FBCA}" type="parTrans" cxnId="{51ADA9AD-786B-4E37-83E2-F58A4052C5CD}">
      <dgm:prSet/>
      <dgm:spPr/>
      <dgm:t>
        <a:bodyPr/>
        <a:lstStyle/>
        <a:p>
          <a:endParaRPr lang="en-US"/>
        </a:p>
      </dgm:t>
    </dgm:pt>
    <dgm:pt modelId="{4BD0F6B7-3DFE-4022-9C8A-BE816F8B7D0A}" type="sibTrans" cxnId="{51ADA9AD-786B-4E37-83E2-F58A4052C5CD}">
      <dgm:prSet/>
      <dgm:spPr/>
      <dgm:t>
        <a:bodyPr/>
        <a:lstStyle/>
        <a:p>
          <a:endParaRPr lang="en-US"/>
        </a:p>
      </dgm:t>
    </dgm:pt>
    <dgm:pt modelId="{96DB979F-71CF-4F05-B588-10AB5FE8A684}">
      <dgm:prSet phldrT="[Text]"/>
      <dgm:spPr/>
      <dgm:t>
        <a:bodyPr/>
        <a:lstStyle/>
        <a:p>
          <a:r>
            <a:rPr lang="en-US" dirty="0"/>
            <a:t>Implementation</a:t>
          </a:r>
        </a:p>
      </dgm:t>
    </dgm:pt>
    <dgm:pt modelId="{CBD2280D-46B9-4281-BAE5-6313A34A07E9}" type="parTrans" cxnId="{A69D0A9C-178A-4F24-8F15-2EEF3C3245AC}">
      <dgm:prSet/>
      <dgm:spPr/>
      <dgm:t>
        <a:bodyPr/>
        <a:lstStyle/>
        <a:p>
          <a:endParaRPr lang="en-US"/>
        </a:p>
      </dgm:t>
    </dgm:pt>
    <dgm:pt modelId="{FD4AA464-4DA8-46CF-A22E-874C8447296E}" type="sibTrans" cxnId="{A69D0A9C-178A-4F24-8F15-2EEF3C3245AC}">
      <dgm:prSet/>
      <dgm:spPr/>
      <dgm:t>
        <a:bodyPr/>
        <a:lstStyle/>
        <a:p>
          <a:endParaRPr lang="en-US"/>
        </a:p>
      </dgm:t>
    </dgm:pt>
    <dgm:pt modelId="{7FF3E515-3213-4A47-B2F0-CA597AFB3E2F}">
      <dgm:prSet phldrT="[Text]"/>
      <dgm:spPr/>
      <dgm:t>
        <a:bodyPr/>
        <a:lstStyle/>
        <a:p>
          <a:r>
            <a:rPr lang="en-US" dirty="0"/>
            <a:t>Evaluation and Feedback</a:t>
          </a:r>
        </a:p>
      </dgm:t>
    </dgm:pt>
    <dgm:pt modelId="{9CCF828F-3007-48D6-BDF7-4DE6715AF21A}" type="parTrans" cxnId="{B2D1BD88-614B-4173-BC65-8EC8B5ECA9DD}">
      <dgm:prSet/>
      <dgm:spPr/>
      <dgm:t>
        <a:bodyPr/>
        <a:lstStyle/>
        <a:p>
          <a:endParaRPr lang="en-US"/>
        </a:p>
      </dgm:t>
    </dgm:pt>
    <dgm:pt modelId="{FF199FF9-0797-4AD0-912D-FE62A73775E7}" type="sibTrans" cxnId="{B2D1BD88-614B-4173-BC65-8EC8B5ECA9DD}">
      <dgm:prSet/>
      <dgm:spPr/>
      <dgm:t>
        <a:bodyPr/>
        <a:lstStyle/>
        <a:p>
          <a:endParaRPr lang="en-US"/>
        </a:p>
      </dgm:t>
    </dgm:pt>
    <dgm:pt modelId="{CAD200CF-6AFE-48E4-86D7-E681698EF44A}" type="pres">
      <dgm:prSet presAssocID="{D58D30BB-FAE3-4A5D-A159-8367840727BE}" presName="cycle" presStyleCnt="0">
        <dgm:presLayoutVars>
          <dgm:dir/>
          <dgm:resizeHandles val="exact"/>
        </dgm:presLayoutVars>
      </dgm:prSet>
      <dgm:spPr/>
    </dgm:pt>
    <dgm:pt modelId="{0FC2C8D0-9164-413F-8B94-E4ED6B6DEDBE}" type="pres">
      <dgm:prSet presAssocID="{C8EF5E5E-2419-4E16-BD84-1883D9D15C76}" presName="node" presStyleLbl="node1" presStyleIdx="0" presStyleCnt="6">
        <dgm:presLayoutVars>
          <dgm:bulletEnabled val="1"/>
        </dgm:presLayoutVars>
      </dgm:prSet>
      <dgm:spPr/>
    </dgm:pt>
    <dgm:pt modelId="{60FE3931-898B-473D-8323-32A09DCDE2BD}" type="pres">
      <dgm:prSet presAssocID="{9064A70D-19A0-4B84-A2F5-64D0486053CC}" presName="sibTrans" presStyleLbl="sibTrans2D1" presStyleIdx="0" presStyleCnt="6"/>
      <dgm:spPr/>
    </dgm:pt>
    <dgm:pt modelId="{F6A34298-EE66-4FD9-87CE-60293F233AAA}" type="pres">
      <dgm:prSet presAssocID="{9064A70D-19A0-4B84-A2F5-64D0486053CC}" presName="connectorText" presStyleLbl="sibTrans2D1" presStyleIdx="0" presStyleCnt="6"/>
      <dgm:spPr/>
    </dgm:pt>
    <dgm:pt modelId="{02D3F9BE-D434-47BC-A866-EBFF22B26254}" type="pres">
      <dgm:prSet presAssocID="{22FAA3A0-94F9-422C-9345-E2AD3B50C109}" presName="node" presStyleLbl="node1" presStyleIdx="1" presStyleCnt="6">
        <dgm:presLayoutVars>
          <dgm:bulletEnabled val="1"/>
        </dgm:presLayoutVars>
      </dgm:prSet>
      <dgm:spPr/>
    </dgm:pt>
    <dgm:pt modelId="{94D71DC0-5B46-477C-B47E-8DA96C0C1EA2}" type="pres">
      <dgm:prSet presAssocID="{D3EAC08A-59F6-4E78-A04F-06B13522AC54}" presName="sibTrans" presStyleLbl="sibTrans2D1" presStyleIdx="1" presStyleCnt="6"/>
      <dgm:spPr/>
    </dgm:pt>
    <dgm:pt modelId="{76244DAC-E420-4E7D-88FA-F9A266C357A5}" type="pres">
      <dgm:prSet presAssocID="{D3EAC08A-59F6-4E78-A04F-06B13522AC54}" presName="connectorText" presStyleLbl="sibTrans2D1" presStyleIdx="1" presStyleCnt="6"/>
      <dgm:spPr/>
    </dgm:pt>
    <dgm:pt modelId="{11D9440A-4DEC-48CC-BC34-16A1D9AAC91D}" type="pres">
      <dgm:prSet presAssocID="{DD7B0187-AE6F-4BD7-ABA9-26BB767137F9}" presName="node" presStyleLbl="node1" presStyleIdx="2" presStyleCnt="6">
        <dgm:presLayoutVars>
          <dgm:bulletEnabled val="1"/>
        </dgm:presLayoutVars>
      </dgm:prSet>
      <dgm:spPr/>
    </dgm:pt>
    <dgm:pt modelId="{78F8473B-2575-4B75-ADBC-9F11A7A2FF50}" type="pres">
      <dgm:prSet presAssocID="{CF504178-867F-4932-9AEE-0E80A81A2486}" presName="sibTrans" presStyleLbl="sibTrans2D1" presStyleIdx="2" presStyleCnt="6"/>
      <dgm:spPr/>
    </dgm:pt>
    <dgm:pt modelId="{E8BBF8A1-1003-4A8E-9078-261C9998DCE9}" type="pres">
      <dgm:prSet presAssocID="{CF504178-867F-4932-9AEE-0E80A81A2486}" presName="connectorText" presStyleLbl="sibTrans2D1" presStyleIdx="2" presStyleCnt="6"/>
      <dgm:spPr/>
    </dgm:pt>
    <dgm:pt modelId="{620451FC-ED26-40D6-B746-CF488FF1600B}" type="pres">
      <dgm:prSet presAssocID="{36DACB5A-EA00-4143-BF48-582272C6263D}" presName="node" presStyleLbl="node1" presStyleIdx="3" presStyleCnt="6">
        <dgm:presLayoutVars>
          <dgm:bulletEnabled val="1"/>
        </dgm:presLayoutVars>
      </dgm:prSet>
      <dgm:spPr/>
    </dgm:pt>
    <dgm:pt modelId="{50F8FE9E-2DA5-4BC1-A3E9-D3CABB24A1B7}" type="pres">
      <dgm:prSet presAssocID="{4BD0F6B7-3DFE-4022-9C8A-BE816F8B7D0A}" presName="sibTrans" presStyleLbl="sibTrans2D1" presStyleIdx="3" presStyleCnt="6"/>
      <dgm:spPr/>
    </dgm:pt>
    <dgm:pt modelId="{47D2301C-9B8E-4583-BF3E-6AA2E1B4CC47}" type="pres">
      <dgm:prSet presAssocID="{4BD0F6B7-3DFE-4022-9C8A-BE816F8B7D0A}" presName="connectorText" presStyleLbl="sibTrans2D1" presStyleIdx="3" presStyleCnt="6"/>
      <dgm:spPr/>
    </dgm:pt>
    <dgm:pt modelId="{0835ED9B-4A43-4E92-AE5B-5B80920147B6}" type="pres">
      <dgm:prSet presAssocID="{96DB979F-71CF-4F05-B588-10AB5FE8A684}" presName="node" presStyleLbl="node1" presStyleIdx="4" presStyleCnt="6">
        <dgm:presLayoutVars>
          <dgm:bulletEnabled val="1"/>
        </dgm:presLayoutVars>
      </dgm:prSet>
      <dgm:spPr/>
    </dgm:pt>
    <dgm:pt modelId="{009B6889-13A8-4509-A01B-817B08F593F2}" type="pres">
      <dgm:prSet presAssocID="{FD4AA464-4DA8-46CF-A22E-874C8447296E}" presName="sibTrans" presStyleLbl="sibTrans2D1" presStyleIdx="4" presStyleCnt="6"/>
      <dgm:spPr/>
    </dgm:pt>
    <dgm:pt modelId="{F1442298-3DD0-43AD-B3CC-59301E5C043A}" type="pres">
      <dgm:prSet presAssocID="{FD4AA464-4DA8-46CF-A22E-874C8447296E}" presName="connectorText" presStyleLbl="sibTrans2D1" presStyleIdx="4" presStyleCnt="6"/>
      <dgm:spPr/>
    </dgm:pt>
    <dgm:pt modelId="{39CD5E1D-C45A-476C-A9CD-3F556E895DBC}" type="pres">
      <dgm:prSet presAssocID="{7FF3E515-3213-4A47-B2F0-CA597AFB3E2F}" presName="node" presStyleLbl="node1" presStyleIdx="5" presStyleCnt="6">
        <dgm:presLayoutVars>
          <dgm:bulletEnabled val="1"/>
        </dgm:presLayoutVars>
      </dgm:prSet>
      <dgm:spPr/>
    </dgm:pt>
    <dgm:pt modelId="{B975450B-6FA2-4DD9-B325-D97D4E3EC8A5}" type="pres">
      <dgm:prSet presAssocID="{FF199FF9-0797-4AD0-912D-FE62A73775E7}" presName="sibTrans" presStyleLbl="sibTrans2D1" presStyleIdx="5" presStyleCnt="6"/>
      <dgm:spPr/>
    </dgm:pt>
    <dgm:pt modelId="{DD7714FD-488C-467B-A6C5-7A401124DE53}" type="pres">
      <dgm:prSet presAssocID="{FF199FF9-0797-4AD0-912D-FE62A73775E7}" presName="connectorText" presStyleLbl="sibTrans2D1" presStyleIdx="5" presStyleCnt="6"/>
      <dgm:spPr/>
    </dgm:pt>
  </dgm:ptLst>
  <dgm:cxnLst>
    <dgm:cxn modelId="{44C3060F-DA76-4613-B996-800388117E7C}" type="presOf" srcId="{CF504178-867F-4932-9AEE-0E80A81A2486}" destId="{78F8473B-2575-4B75-ADBC-9F11A7A2FF50}" srcOrd="0" destOrd="0" presId="urn:microsoft.com/office/officeart/2005/8/layout/cycle2"/>
    <dgm:cxn modelId="{80FB5D1C-AA04-4C7B-999C-B7068881A766}" type="presOf" srcId="{96DB979F-71CF-4F05-B588-10AB5FE8A684}" destId="{0835ED9B-4A43-4E92-AE5B-5B80920147B6}" srcOrd="0" destOrd="0" presId="urn:microsoft.com/office/officeart/2005/8/layout/cycle2"/>
    <dgm:cxn modelId="{B8859C26-0118-4C21-AC08-ECE353597108}" type="presOf" srcId="{4BD0F6B7-3DFE-4022-9C8A-BE816F8B7D0A}" destId="{50F8FE9E-2DA5-4BC1-A3E9-D3CABB24A1B7}" srcOrd="0" destOrd="0" presId="urn:microsoft.com/office/officeart/2005/8/layout/cycle2"/>
    <dgm:cxn modelId="{2B6E324C-BA61-460D-B324-10C983BCD74D}" type="presOf" srcId="{FF199FF9-0797-4AD0-912D-FE62A73775E7}" destId="{B975450B-6FA2-4DD9-B325-D97D4E3EC8A5}" srcOrd="0" destOrd="0" presId="urn:microsoft.com/office/officeart/2005/8/layout/cycle2"/>
    <dgm:cxn modelId="{5EC79C6F-53C6-4921-9E18-88EEE747CCB8}" type="presOf" srcId="{CF504178-867F-4932-9AEE-0E80A81A2486}" destId="{E8BBF8A1-1003-4A8E-9078-261C9998DCE9}" srcOrd="1" destOrd="0" presId="urn:microsoft.com/office/officeart/2005/8/layout/cycle2"/>
    <dgm:cxn modelId="{03848C51-8E20-45DF-A835-4A27CD861423}" type="presOf" srcId="{4BD0F6B7-3DFE-4022-9C8A-BE816F8B7D0A}" destId="{47D2301C-9B8E-4583-BF3E-6AA2E1B4CC47}" srcOrd="1" destOrd="0" presId="urn:microsoft.com/office/officeart/2005/8/layout/cycle2"/>
    <dgm:cxn modelId="{AD48E475-ADAD-478E-8D7F-10FA32C453A7}" type="presOf" srcId="{FD4AA464-4DA8-46CF-A22E-874C8447296E}" destId="{F1442298-3DD0-43AD-B3CC-59301E5C043A}" srcOrd="1" destOrd="0" presId="urn:microsoft.com/office/officeart/2005/8/layout/cycle2"/>
    <dgm:cxn modelId="{D1DFE875-28B8-42B0-B537-39FD810F7347}" type="presOf" srcId="{C8EF5E5E-2419-4E16-BD84-1883D9D15C76}" destId="{0FC2C8D0-9164-413F-8B94-E4ED6B6DEDBE}" srcOrd="0" destOrd="0" presId="urn:microsoft.com/office/officeart/2005/8/layout/cycle2"/>
    <dgm:cxn modelId="{B2D1BD88-614B-4173-BC65-8EC8B5ECA9DD}" srcId="{D58D30BB-FAE3-4A5D-A159-8367840727BE}" destId="{7FF3E515-3213-4A47-B2F0-CA597AFB3E2F}" srcOrd="5" destOrd="0" parTransId="{9CCF828F-3007-48D6-BDF7-4DE6715AF21A}" sibTransId="{FF199FF9-0797-4AD0-912D-FE62A73775E7}"/>
    <dgm:cxn modelId="{A69D0A9C-178A-4F24-8F15-2EEF3C3245AC}" srcId="{D58D30BB-FAE3-4A5D-A159-8367840727BE}" destId="{96DB979F-71CF-4F05-B588-10AB5FE8A684}" srcOrd="4" destOrd="0" parTransId="{CBD2280D-46B9-4281-BAE5-6313A34A07E9}" sibTransId="{FD4AA464-4DA8-46CF-A22E-874C8447296E}"/>
    <dgm:cxn modelId="{9E4D1B9C-34E6-46DC-8535-E6DE63EDE027}" type="presOf" srcId="{22FAA3A0-94F9-422C-9345-E2AD3B50C109}" destId="{02D3F9BE-D434-47BC-A866-EBFF22B26254}" srcOrd="0" destOrd="0" presId="urn:microsoft.com/office/officeart/2005/8/layout/cycle2"/>
    <dgm:cxn modelId="{B51AD4A4-755C-4D49-9B0E-438C475CE8D4}" type="presOf" srcId="{D3EAC08A-59F6-4E78-A04F-06B13522AC54}" destId="{76244DAC-E420-4E7D-88FA-F9A266C357A5}" srcOrd="1" destOrd="0" presId="urn:microsoft.com/office/officeart/2005/8/layout/cycle2"/>
    <dgm:cxn modelId="{A0A6F1A6-4127-4FF5-A18F-D0E1DA4CD934}" srcId="{D58D30BB-FAE3-4A5D-A159-8367840727BE}" destId="{C8EF5E5E-2419-4E16-BD84-1883D9D15C76}" srcOrd="0" destOrd="0" parTransId="{B0490671-32A6-4C8F-9C06-80B794D82D8E}" sibTransId="{9064A70D-19A0-4B84-A2F5-64D0486053CC}"/>
    <dgm:cxn modelId="{3C26ACAB-4909-4CC9-9EC2-B0FCA060B01F}" type="presOf" srcId="{9064A70D-19A0-4B84-A2F5-64D0486053CC}" destId="{F6A34298-EE66-4FD9-87CE-60293F233AAA}" srcOrd="1" destOrd="0" presId="urn:microsoft.com/office/officeart/2005/8/layout/cycle2"/>
    <dgm:cxn modelId="{51ADA9AD-786B-4E37-83E2-F58A4052C5CD}" srcId="{D58D30BB-FAE3-4A5D-A159-8367840727BE}" destId="{36DACB5A-EA00-4143-BF48-582272C6263D}" srcOrd="3" destOrd="0" parTransId="{8DA1CC33-874C-4873-B925-B7D60AF0FBCA}" sibTransId="{4BD0F6B7-3DFE-4022-9C8A-BE816F8B7D0A}"/>
    <dgm:cxn modelId="{1083D7B3-B5E6-499D-A321-B132607D974D}" type="presOf" srcId="{D3EAC08A-59F6-4E78-A04F-06B13522AC54}" destId="{94D71DC0-5B46-477C-B47E-8DA96C0C1EA2}" srcOrd="0" destOrd="0" presId="urn:microsoft.com/office/officeart/2005/8/layout/cycle2"/>
    <dgm:cxn modelId="{04B0E2B4-B73E-4B4F-A9D9-37A1A11B2AC4}" type="presOf" srcId="{D58D30BB-FAE3-4A5D-A159-8367840727BE}" destId="{CAD200CF-6AFE-48E4-86D7-E681698EF44A}" srcOrd="0" destOrd="0" presId="urn:microsoft.com/office/officeart/2005/8/layout/cycle2"/>
    <dgm:cxn modelId="{811FF3B7-1D7B-4E2C-B942-391E80F58B8D}" type="presOf" srcId="{FD4AA464-4DA8-46CF-A22E-874C8447296E}" destId="{009B6889-13A8-4509-A01B-817B08F593F2}" srcOrd="0" destOrd="0" presId="urn:microsoft.com/office/officeart/2005/8/layout/cycle2"/>
    <dgm:cxn modelId="{55B6A2B8-92E4-452F-B40A-C6C76D1A6799}" type="presOf" srcId="{7FF3E515-3213-4A47-B2F0-CA597AFB3E2F}" destId="{39CD5E1D-C45A-476C-A9CD-3F556E895DBC}" srcOrd="0" destOrd="0" presId="urn:microsoft.com/office/officeart/2005/8/layout/cycle2"/>
    <dgm:cxn modelId="{B373F8C0-0257-41E2-9C94-9507103D011C}" type="presOf" srcId="{36DACB5A-EA00-4143-BF48-582272C6263D}" destId="{620451FC-ED26-40D6-B746-CF488FF1600B}" srcOrd="0" destOrd="0" presId="urn:microsoft.com/office/officeart/2005/8/layout/cycle2"/>
    <dgm:cxn modelId="{F22F8EDD-480D-4DEC-A25A-6C4ADE45B297}" srcId="{D58D30BB-FAE3-4A5D-A159-8367840727BE}" destId="{DD7B0187-AE6F-4BD7-ABA9-26BB767137F9}" srcOrd="2" destOrd="0" parTransId="{04E3A1CA-88B6-4E3E-A506-4ED14007AFAB}" sibTransId="{CF504178-867F-4932-9AEE-0E80A81A2486}"/>
    <dgm:cxn modelId="{1B3B5FE0-DECA-4F93-A4CE-803DD59C3CDA}" type="presOf" srcId="{FF199FF9-0797-4AD0-912D-FE62A73775E7}" destId="{DD7714FD-488C-467B-A6C5-7A401124DE53}" srcOrd="1" destOrd="0" presId="urn:microsoft.com/office/officeart/2005/8/layout/cycle2"/>
    <dgm:cxn modelId="{1BDD0AEB-F26D-42AE-A493-7D892071E7C3}" srcId="{D58D30BB-FAE3-4A5D-A159-8367840727BE}" destId="{22FAA3A0-94F9-422C-9345-E2AD3B50C109}" srcOrd="1" destOrd="0" parTransId="{B99A4249-3B91-4C6F-8E9B-116C25211FD0}" sibTransId="{D3EAC08A-59F6-4E78-A04F-06B13522AC54}"/>
    <dgm:cxn modelId="{95BDCDF8-1313-4316-9A3E-A842EDF016CD}" type="presOf" srcId="{9064A70D-19A0-4B84-A2F5-64D0486053CC}" destId="{60FE3931-898B-473D-8323-32A09DCDE2BD}" srcOrd="0" destOrd="0" presId="urn:microsoft.com/office/officeart/2005/8/layout/cycle2"/>
    <dgm:cxn modelId="{863CD2FE-C927-4E4F-B014-38AC084FECB0}" type="presOf" srcId="{DD7B0187-AE6F-4BD7-ABA9-26BB767137F9}" destId="{11D9440A-4DEC-48CC-BC34-16A1D9AAC91D}" srcOrd="0" destOrd="0" presId="urn:microsoft.com/office/officeart/2005/8/layout/cycle2"/>
    <dgm:cxn modelId="{44CED4F7-881A-4DED-896A-9C88DEC0E522}" type="presParOf" srcId="{CAD200CF-6AFE-48E4-86D7-E681698EF44A}" destId="{0FC2C8D0-9164-413F-8B94-E4ED6B6DEDBE}" srcOrd="0" destOrd="0" presId="urn:microsoft.com/office/officeart/2005/8/layout/cycle2"/>
    <dgm:cxn modelId="{15A693B0-823A-4299-87B7-3653FD5773CD}" type="presParOf" srcId="{CAD200CF-6AFE-48E4-86D7-E681698EF44A}" destId="{60FE3931-898B-473D-8323-32A09DCDE2BD}" srcOrd="1" destOrd="0" presId="urn:microsoft.com/office/officeart/2005/8/layout/cycle2"/>
    <dgm:cxn modelId="{B474F0A0-A86F-48F0-8C7B-C09BED1F9E87}" type="presParOf" srcId="{60FE3931-898B-473D-8323-32A09DCDE2BD}" destId="{F6A34298-EE66-4FD9-87CE-60293F233AAA}" srcOrd="0" destOrd="0" presId="urn:microsoft.com/office/officeart/2005/8/layout/cycle2"/>
    <dgm:cxn modelId="{B844D1C3-B0EE-4784-BEEF-FC2D56C55541}" type="presParOf" srcId="{CAD200CF-6AFE-48E4-86D7-E681698EF44A}" destId="{02D3F9BE-D434-47BC-A866-EBFF22B26254}" srcOrd="2" destOrd="0" presId="urn:microsoft.com/office/officeart/2005/8/layout/cycle2"/>
    <dgm:cxn modelId="{A3F0ACA0-43A0-4507-B004-AFAFF1CBACEE}" type="presParOf" srcId="{CAD200CF-6AFE-48E4-86D7-E681698EF44A}" destId="{94D71DC0-5B46-477C-B47E-8DA96C0C1EA2}" srcOrd="3" destOrd="0" presId="urn:microsoft.com/office/officeart/2005/8/layout/cycle2"/>
    <dgm:cxn modelId="{CB375DCD-CBAE-429A-A609-0D30AC912650}" type="presParOf" srcId="{94D71DC0-5B46-477C-B47E-8DA96C0C1EA2}" destId="{76244DAC-E420-4E7D-88FA-F9A266C357A5}" srcOrd="0" destOrd="0" presId="urn:microsoft.com/office/officeart/2005/8/layout/cycle2"/>
    <dgm:cxn modelId="{5800CEED-324D-421E-A644-7D96E18AA2AA}" type="presParOf" srcId="{CAD200CF-6AFE-48E4-86D7-E681698EF44A}" destId="{11D9440A-4DEC-48CC-BC34-16A1D9AAC91D}" srcOrd="4" destOrd="0" presId="urn:microsoft.com/office/officeart/2005/8/layout/cycle2"/>
    <dgm:cxn modelId="{E3520C60-AFE6-4D4E-9F43-6F88B77C8A8A}" type="presParOf" srcId="{CAD200CF-6AFE-48E4-86D7-E681698EF44A}" destId="{78F8473B-2575-4B75-ADBC-9F11A7A2FF50}" srcOrd="5" destOrd="0" presId="urn:microsoft.com/office/officeart/2005/8/layout/cycle2"/>
    <dgm:cxn modelId="{56762662-E536-48C0-BF6E-BC8141A5AF1D}" type="presParOf" srcId="{78F8473B-2575-4B75-ADBC-9F11A7A2FF50}" destId="{E8BBF8A1-1003-4A8E-9078-261C9998DCE9}" srcOrd="0" destOrd="0" presId="urn:microsoft.com/office/officeart/2005/8/layout/cycle2"/>
    <dgm:cxn modelId="{1676F324-277C-43C6-A60D-628BCF6CB9FB}" type="presParOf" srcId="{CAD200CF-6AFE-48E4-86D7-E681698EF44A}" destId="{620451FC-ED26-40D6-B746-CF488FF1600B}" srcOrd="6" destOrd="0" presId="urn:microsoft.com/office/officeart/2005/8/layout/cycle2"/>
    <dgm:cxn modelId="{A641AC74-1C83-4997-BB7C-9A0B88AD5520}" type="presParOf" srcId="{CAD200CF-6AFE-48E4-86D7-E681698EF44A}" destId="{50F8FE9E-2DA5-4BC1-A3E9-D3CABB24A1B7}" srcOrd="7" destOrd="0" presId="urn:microsoft.com/office/officeart/2005/8/layout/cycle2"/>
    <dgm:cxn modelId="{C8519068-085F-4198-92F3-60542FC90929}" type="presParOf" srcId="{50F8FE9E-2DA5-4BC1-A3E9-D3CABB24A1B7}" destId="{47D2301C-9B8E-4583-BF3E-6AA2E1B4CC47}" srcOrd="0" destOrd="0" presId="urn:microsoft.com/office/officeart/2005/8/layout/cycle2"/>
    <dgm:cxn modelId="{B9A02BD5-F589-4B03-BACB-37FA7A8D7C71}" type="presParOf" srcId="{CAD200CF-6AFE-48E4-86D7-E681698EF44A}" destId="{0835ED9B-4A43-4E92-AE5B-5B80920147B6}" srcOrd="8" destOrd="0" presId="urn:microsoft.com/office/officeart/2005/8/layout/cycle2"/>
    <dgm:cxn modelId="{9049EC39-7A1F-4F63-9D02-2DEEAF6548FF}" type="presParOf" srcId="{CAD200CF-6AFE-48E4-86D7-E681698EF44A}" destId="{009B6889-13A8-4509-A01B-817B08F593F2}" srcOrd="9" destOrd="0" presId="urn:microsoft.com/office/officeart/2005/8/layout/cycle2"/>
    <dgm:cxn modelId="{71A43DCA-7E51-4AC6-8531-CD149C2602A8}" type="presParOf" srcId="{009B6889-13A8-4509-A01B-817B08F593F2}" destId="{F1442298-3DD0-43AD-B3CC-59301E5C043A}" srcOrd="0" destOrd="0" presId="urn:microsoft.com/office/officeart/2005/8/layout/cycle2"/>
    <dgm:cxn modelId="{113C211E-3450-4614-B8A2-033653629BB5}" type="presParOf" srcId="{CAD200CF-6AFE-48E4-86D7-E681698EF44A}" destId="{39CD5E1D-C45A-476C-A9CD-3F556E895DBC}" srcOrd="10" destOrd="0" presId="urn:microsoft.com/office/officeart/2005/8/layout/cycle2"/>
    <dgm:cxn modelId="{0AD67C38-935D-4CB7-8765-4ECD6E3AE5B2}" type="presParOf" srcId="{CAD200CF-6AFE-48E4-86D7-E681698EF44A}" destId="{B975450B-6FA2-4DD9-B325-D97D4E3EC8A5}" srcOrd="11" destOrd="0" presId="urn:microsoft.com/office/officeart/2005/8/layout/cycle2"/>
    <dgm:cxn modelId="{AAF7C981-C516-4717-AACC-653F4BDA5187}" type="presParOf" srcId="{B975450B-6FA2-4DD9-B325-D97D4E3EC8A5}" destId="{DD7714FD-488C-467B-A6C5-7A401124DE5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FDFE7F-E0F9-FB42-BBC9-B02EC23716E7}" type="doc">
      <dgm:prSet loTypeId="urn:microsoft.com/office/officeart/2005/8/layout/venn1" loCatId="" qsTypeId="urn:microsoft.com/office/officeart/2005/8/quickstyle/simple1" qsCatId="simple" csTypeId="urn:microsoft.com/office/officeart/2005/8/colors/accent1_2" csCatId="accent1" phldr="1"/>
      <dgm:spPr/>
    </dgm:pt>
    <dgm:pt modelId="{CEA65078-8CE5-5941-BF2D-B8F7B4B5E6BD}">
      <dgm:prSet phldrT="[Text]"/>
      <dgm:spPr/>
      <dgm:t>
        <a:bodyPr/>
        <a:lstStyle/>
        <a:p>
          <a:r>
            <a:rPr lang="en-US" dirty="0"/>
            <a:t>Increase scholarly output among residents</a:t>
          </a:r>
        </a:p>
      </dgm:t>
    </dgm:pt>
    <dgm:pt modelId="{072625A2-3D12-CC41-B0EC-77201B3A23FA}" type="parTrans" cxnId="{DF17F191-C2D3-C246-B7FA-D771DC7E8993}">
      <dgm:prSet/>
      <dgm:spPr/>
      <dgm:t>
        <a:bodyPr/>
        <a:lstStyle/>
        <a:p>
          <a:endParaRPr lang="en-US"/>
        </a:p>
      </dgm:t>
    </dgm:pt>
    <dgm:pt modelId="{4960D06F-FCDD-1048-A7B0-504F17B42637}" type="sibTrans" cxnId="{DF17F191-C2D3-C246-B7FA-D771DC7E8993}">
      <dgm:prSet/>
      <dgm:spPr/>
      <dgm:t>
        <a:bodyPr/>
        <a:lstStyle/>
        <a:p>
          <a:endParaRPr lang="en-US"/>
        </a:p>
      </dgm:t>
    </dgm:pt>
    <dgm:pt modelId="{4C7D4B6A-73A3-C641-A298-C0F247410359}">
      <dgm:prSet phldrT="[Text]"/>
      <dgm:spPr/>
      <dgm:t>
        <a:bodyPr/>
        <a:lstStyle/>
        <a:p>
          <a:r>
            <a:rPr lang="en-US" dirty="0"/>
            <a:t>Expose residents to non-clinical aspects of academic medicine</a:t>
          </a:r>
        </a:p>
      </dgm:t>
    </dgm:pt>
    <dgm:pt modelId="{8F7FF8B6-A918-464B-81A0-46B8DEC27887}" type="parTrans" cxnId="{53202177-C683-5B44-8430-5702F8BDE831}">
      <dgm:prSet/>
      <dgm:spPr/>
      <dgm:t>
        <a:bodyPr/>
        <a:lstStyle/>
        <a:p>
          <a:endParaRPr lang="en-US"/>
        </a:p>
      </dgm:t>
    </dgm:pt>
    <dgm:pt modelId="{51C7A7E3-D104-1C4F-AC68-5A0C1E92FDEE}" type="sibTrans" cxnId="{53202177-C683-5B44-8430-5702F8BDE831}">
      <dgm:prSet/>
      <dgm:spPr/>
      <dgm:t>
        <a:bodyPr/>
        <a:lstStyle/>
        <a:p>
          <a:endParaRPr lang="en-US"/>
        </a:p>
      </dgm:t>
    </dgm:pt>
    <dgm:pt modelId="{2C0151EF-5154-4C44-A996-2EF5A623D7F0}">
      <dgm:prSet phldrT="[Text]"/>
      <dgm:spPr/>
      <dgm:t>
        <a:bodyPr/>
        <a:lstStyle/>
        <a:p>
          <a:r>
            <a:rPr lang="en-US" dirty="0"/>
            <a:t>Improve competitiveness of residents for fellowship and/or post-graduate academic positions</a:t>
          </a:r>
        </a:p>
      </dgm:t>
    </dgm:pt>
    <dgm:pt modelId="{22AFA0CA-8890-A246-B0E3-941A0EA545F1}" type="parTrans" cxnId="{D8ECA5D2-3B73-9F44-8620-A52D7DEAF76D}">
      <dgm:prSet/>
      <dgm:spPr/>
      <dgm:t>
        <a:bodyPr/>
        <a:lstStyle/>
        <a:p>
          <a:endParaRPr lang="en-US"/>
        </a:p>
      </dgm:t>
    </dgm:pt>
    <dgm:pt modelId="{B0D35952-C499-9C48-94B8-097052B17138}" type="sibTrans" cxnId="{D8ECA5D2-3B73-9F44-8620-A52D7DEAF76D}">
      <dgm:prSet/>
      <dgm:spPr/>
      <dgm:t>
        <a:bodyPr/>
        <a:lstStyle/>
        <a:p>
          <a:endParaRPr lang="en-US"/>
        </a:p>
      </dgm:t>
    </dgm:pt>
    <dgm:pt modelId="{EA223691-7712-374D-A909-68EACFE0EB21}" type="pres">
      <dgm:prSet presAssocID="{BBFDFE7F-E0F9-FB42-BBC9-B02EC23716E7}" presName="compositeShape" presStyleCnt="0">
        <dgm:presLayoutVars>
          <dgm:chMax val="7"/>
          <dgm:dir/>
          <dgm:resizeHandles val="exact"/>
        </dgm:presLayoutVars>
      </dgm:prSet>
      <dgm:spPr/>
    </dgm:pt>
    <dgm:pt modelId="{81F71E14-C292-4A4C-9D01-185AECFCF83D}" type="pres">
      <dgm:prSet presAssocID="{CEA65078-8CE5-5941-BF2D-B8F7B4B5E6BD}" presName="circ1" presStyleLbl="vennNode1" presStyleIdx="0" presStyleCnt="3"/>
      <dgm:spPr/>
    </dgm:pt>
    <dgm:pt modelId="{5F261DF1-0117-0742-8A27-BE755D5F6E3F}" type="pres">
      <dgm:prSet presAssocID="{CEA65078-8CE5-5941-BF2D-B8F7B4B5E6BD}" presName="circ1Tx" presStyleLbl="revTx" presStyleIdx="0" presStyleCnt="0">
        <dgm:presLayoutVars>
          <dgm:chMax val="0"/>
          <dgm:chPref val="0"/>
          <dgm:bulletEnabled val="1"/>
        </dgm:presLayoutVars>
      </dgm:prSet>
      <dgm:spPr/>
    </dgm:pt>
    <dgm:pt modelId="{92EC122C-CB32-3449-B446-8F8E78A4FA59}" type="pres">
      <dgm:prSet presAssocID="{4C7D4B6A-73A3-C641-A298-C0F247410359}" presName="circ2" presStyleLbl="vennNode1" presStyleIdx="1" presStyleCnt="3"/>
      <dgm:spPr/>
    </dgm:pt>
    <dgm:pt modelId="{05792B99-88E0-9C47-9939-1315B6F75B24}" type="pres">
      <dgm:prSet presAssocID="{4C7D4B6A-73A3-C641-A298-C0F247410359}" presName="circ2Tx" presStyleLbl="revTx" presStyleIdx="0" presStyleCnt="0">
        <dgm:presLayoutVars>
          <dgm:chMax val="0"/>
          <dgm:chPref val="0"/>
          <dgm:bulletEnabled val="1"/>
        </dgm:presLayoutVars>
      </dgm:prSet>
      <dgm:spPr/>
    </dgm:pt>
    <dgm:pt modelId="{A324766D-637A-8143-A925-272DBAC8B4EC}" type="pres">
      <dgm:prSet presAssocID="{2C0151EF-5154-4C44-A996-2EF5A623D7F0}" presName="circ3" presStyleLbl="vennNode1" presStyleIdx="2" presStyleCnt="3"/>
      <dgm:spPr/>
    </dgm:pt>
    <dgm:pt modelId="{A7DC97CD-5E3F-3A43-BD9C-785B19EA3DCF}" type="pres">
      <dgm:prSet presAssocID="{2C0151EF-5154-4C44-A996-2EF5A623D7F0}" presName="circ3Tx" presStyleLbl="revTx" presStyleIdx="0" presStyleCnt="0">
        <dgm:presLayoutVars>
          <dgm:chMax val="0"/>
          <dgm:chPref val="0"/>
          <dgm:bulletEnabled val="1"/>
        </dgm:presLayoutVars>
      </dgm:prSet>
      <dgm:spPr/>
    </dgm:pt>
  </dgm:ptLst>
  <dgm:cxnLst>
    <dgm:cxn modelId="{F4FF0A3A-A8C8-8643-8E8F-25D023EFD979}" type="presOf" srcId="{4C7D4B6A-73A3-C641-A298-C0F247410359}" destId="{05792B99-88E0-9C47-9939-1315B6F75B24}" srcOrd="1" destOrd="0" presId="urn:microsoft.com/office/officeart/2005/8/layout/venn1"/>
    <dgm:cxn modelId="{4E8D516D-2935-7F44-A79A-A55FC7E837AF}" type="presOf" srcId="{BBFDFE7F-E0F9-FB42-BBC9-B02EC23716E7}" destId="{EA223691-7712-374D-A909-68EACFE0EB21}" srcOrd="0" destOrd="0" presId="urn:microsoft.com/office/officeart/2005/8/layout/venn1"/>
    <dgm:cxn modelId="{53202177-C683-5B44-8430-5702F8BDE831}" srcId="{BBFDFE7F-E0F9-FB42-BBC9-B02EC23716E7}" destId="{4C7D4B6A-73A3-C641-A298-C0F247410359}" srcOrd="1" destOrd="0" parTransId="{8F7FF8B6-A918-464B-81A0-46B8DEC27887}" sibTransId="{51C7A7E3-D104-1C4F-AC68-5A0C1E92FDEE}"/>
    <dgm:cxn modelId="{BC86817F-53E9-0E4A-B391-76071D4D2DFC}" type="presOf" srcId="{4C7D4B6A-73A3-C641-A298-C0F247410359}" destId="{92EC122C-CB32-3449-B446-8F8E78A4FA59}" srcOrd="0" destOrd="0" presId="urn:microsoft.com/office/officeart/2005/8/layout/venn1"/>
    <dgm:cxn modelId="{DF17F191-C2D3-C246-B7FA-D771DC7E8993}" srcId="{BBFDFE7F-E0F9-FB42-BBC9-B02EC23716E7}" destId="{CEA65078-8CE5-5941-BF2D-B8F7B4B5E6BD}" srcOrd="0" destOrd="0" parTransId="{072625A2-3D12-CC41-B0EC-77201B3A23FA}" sibTransId="{4960D06F-FCDD-1048-A7B0-504F17B42637}"/>
    <dgm:cxn modelId="{EB44A9AC-60BD-8B45-A77E-BC617A216427}" type="presOf" srcId="{2C0151EF-5154-4C44-A996-2EF5A623D7F0}" destId="{A7DC97CD-5E3F-3A43-BD9C-785B19EA3DCF}" srcOrd="1" destOrd="0" presId="urn:microsoft.com/office/officeart/2005/8/layout/venn1"/>
    <dgm:cxn modelId="{142967AD-D2E4-4942-938A-0B50E1586826}" type="presOf" srcId="{CEA65078-8CE5-5941-BF2D-B8F7B4B5E6BD}" destId="{5F261DF1-0117-0742-8A27-BE755D5F6E3F}" srcOrd="1" destOrd="0" presId="urn:microsoft.com/office/officeart/2005/8/layout/venn1"/>
    <dgm:cxn modelId="{691410D1-D6B5-7142-9CCC-B0795B02F52B}" type="presOf" srcId="{2C0151EF-5154-4C44-A996-2EF5A623D7F0}" destId="{A324766D-637A-8143-A925-272DBAC8B4EC}" srcOrd="0" destOrd="0" presId="urn:microsoft.com/office/officeart/2005/8/layout/venn1"/>
    <dgm:cxn modelId="{D8ECA5D2-3B73-9F44-8620-A52D7DEAF76D}" srcId="{BBFDFE7F-E0F9-FB42-BBC9-B02EC23716E7}" destId="{2C0151EF-5154-4C44-A996-2EF5A623D7F0}" srcOrd="2" destOrd="0" parTransId="{22AFA0CA-8890-A246-B0E3-941A0EA545F1}" sibTransId="{B0D35952-C499-9C48-94B8-097052B17138}"/>
    <dgm:cxn modelId="{EE5052DE-C5FC-684C-B493-650A8DB167CA}" type="presOf" srcId="{CEA65078-8CE5-5941-BF2D-B8F7B4B5E6BD}" destId="{81F71E14-C292-4A4C-9D01-185AECFCF83D}" srcOrd="0" destOrd="0" presId="urn:microsoft.com/office/officeart/2005/8/layout/venn1"/>
    <dgm:cxn modelId="{A06EA454-560A-2841-9EDA-572E71BF7454}" type="presParOf" srcId="{EA223691-7712-374D-A909-68EACFE0EB21}" destId="{81F71E14-C292-4A4C-9D01-185AECFCF83D}" srcOrd="0" destOrd="0" presId="urn:microsoft.com/office/officeart/2005/8/layout/venn1"/>
    <dgm:cxn modelId="{E20823BF-DBE7-7646-92FF-CD6248211DCA}" type="presParOf" srcId="{EA223691-7712-374D-A909-68EACFE0EB21}" destId="{5F261DF1-0117-0742-8A27-BE755D5F6E3F}" srcOrd="1" destOrd="0" presId="urn:microsoft.com/office/officeart/2005/8/layout/venn1"/>
    <dgm:cxn modelId="{77B132B1-23F6-494D-9F43-366CB2876032}" type="presParOf" srcId="{EA223691-7712-374D-A909-68EACFE0EB21}" destId="{92EC122C-CB32-3449-B446-8F8E78A4FA59}" srcOrd="2" destOrd="0" presId="urn:microsoft.com/office/officeart/2005/8/layout/venn1"/>
    <dgm:cxn modelId="{09AF8A1E-C87C-F34F-941A-278571C48FA1}" type="presParOf" srcId="{EA223691-7712-374D-A909-68EACFE0EB21}" destId="{05792B99-88E0-9C47-9939-1315B6F75B24}" srcOrd="3" destOrd="0" presId="urn:microsoft.com/office/officeart/2005/8/layout/venn1"/>
    <dgm:cxn modelId="{5BA9CB2B-0229-F940-AD7F-6C2C7FBDE2B2}" type="presParOf" srcId="{EA223691-7712-374D-A909-68EACFE0EB21}" destId="{A324766D-637A-8143-A925-272DBAC8B4EC}" srcOrd="4" destOrd="0" presId="urn:microsoft.com/office/officeart/2005/8/layout/venn1"/>
    <dgm:cxn modelId="{014BA793-54A8-DF47-9342-757A2D664FD5}" type="presParOf" srcId="{EA223691-7712-374D-A909-68EACFE0EB21}" destId="{A7DC97CD-5E3F-3A43-BD9C-785B19EA3DC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4755E0-F300-408A-80EB-A4A1AC26E009}" type="doc">
      <dgm:prSet loTypeId="urn:microsoft.com/office/officeart/2005/8/layout/arrow3" loCatId="relationship" qsTypeId="urn:microsoft.com/office/officeart/2005/8/quickstyle/simple1" qsCatId="simple" csTypeId="urn:microsoft.com/office/officeart/2005/8/colors/colorful5" csCatId="colorful" phldr="1"/>
      <dgm:spPr/>
      <dgm:t>
        <a:bodyPr/>
        <a:lstStyle/>
        <a:p>
          <a:endParaRPr lang="en-US"/>
        </a:p>
      </dgm:t>
    </dgm:pt>
    <dgm:pt modelId="{B72C6481-F497-457C-AF82-1B6E1B39055C}">
      <dgm:prSet phldrT="[Text]"/>
      <dgm:spPr/>
      <dgm:t>
        <a:bodyPr/>
        <a:lstStyle/>
        <a:p>
          <a:r>
            <a:rPr lang="en-US" dirty="0"/>
            <a:t>Efficient</a:t>
          </a:r>
        </a:p>
      </dgm:t>
    </dgm:pt>
    <dgm:pt modelId="{2AB939BA-B0D1-42F6-BB8A-DD5B5E5AB88A}" type="parTrans" cxnId="{C936296B-9A71-4AF1-9C48-191E91D87D6A}">
      <dgm:prSet/>
      <dgm:spPr/>
      <dgm:t>
        <a:bodyPr/>
        <a:lstStyle/>
        <a:p>
          <a:endParaRPr lang="en-US"/>
        </a:p>
      </dgm:t>
    </dgm:pt>
    <dgm:pt modelId="{66A38427-7944-4CB3-A2A3-F89AA07784AE}" type="sibTrans" cxnId="{C936296B-9A71-4AF1-9C48-191E91D87D6A}">
      <dgm:prSet/>
      <dgm:spPr/>
      <dgm:t>
        <a:bodyPr/>
        <a:lstStyle/>
        <a:p>
          <a:endParaRPr lang="en-US"/>
        </a:p>
      </dgm:t>
    </dgm:pt>
    <dgm:pt modelId="{8F89A3F7-4D11-4685-BEB1-B0532255D8C1}">
      <dgm:prSet phldrT="[Text]"/>
      <dgm:spPr/>
      <dgm:t>
        <a:bodyPr/>
        <a:lstStyle/>
        <a:p>
          <a:r>
            <a:rPr lang="en-US" dirty="0"/>
            <a:t>Effective</a:t>
          </a:r>
        </a:p>
      </dgm:t>
    </dgm:pt>
    <dgm:pt modelId="{D3D2E6B9-17AD-4334-B4BE-68CA1B18761F}" type="parTrans" cxnId="{438B8162-4C9C-4478-A9E8-D7EAD603FB0A}">
      <dgm:prSet/>
      <dgm:spPr/>
      <dgm:t>
        <a:bodyPr/>
        <a:lstStyle/>
        <a:p>
          <a:endParaRPr lang="en-US"/>
        </a:p>
      </dgm:t>
    </dgm:pt>
    <dgm:pt modelId="{7B4250B6-30ED-4CF3-BD5B-A85347BE27E6}" type="sibTrans" cxnId="{438B8162-4C9C-4478-A9E8-D7EAD603FB0A}">
      <dgm:prSet/>
      <dgm:spPr/>
      <dgm:t>
        <a:bodyPr/>
        <a:lstStyle/>
        <a:p>
          <a:endParaRPr lang="en-US"/>
        </a:p>
      </dgm:t>
    </dgm:pt>
    <dgm:pt modelId="{0C9F71EE-48C9-4943-92CA-F67A4128A298}" type="pres">
      <dgm:prSet presAssocID="{A34755E0-F300-408A-80EB-A4A1AC26E009}" presName="compositeShape" presStyleCnt="0">
        <dgm:presLayoutVars>
          <dgm:chMax val="2"/>
          <dgm:dir/>
          <dgm:resizeHandles val="exact"/>
        </dgm:presLayoutVars>
      </dgm:prSet>
      <dgm:spPr/>
    </dgm:pt>
    <dgm:pt modelId="{97562514-3230-43DE-A4D2-5ED0EF179BCE}" type="pres">
      <dgm:prSet presAssocID="{A34755E0-F300-408A-80EB-A4A1AC26E009}" presName="divider" presStyleLbl="fgShp" presStyleIdx="0" presStyleCnt="1"/>
      <dgm:spPr/>
    </dgm:pt>
    <dgm:pt modelId="{FDAE8E55-E6CB-4537-9E40-EFD38D073F98}" type="pres">
      <dgm:prSet presAssocID="{B72C6481-F497-457C-AF82-1B6E1B39055C}" presName="downArrow" presStyleLbl="node1" presStyleIdx="0" presStyleCnt="2"/>
      <dgm:spPr/>
    </dgm:pt>
    <dgm:pt modelId="{D079488C-D2A6-4278-A071-08E4359A20EB}" type="pres">
      <dgm:prSet presAssocID="{B72C6481-F497-457C-AF82-1B6E1B39055C}" presName="downArrowText" presStyleLbl="revTx" presStyleIdx="0" presStyleCnt="2">
        <dgm:presLayoutVars>
          <dgm:bulletEnabled val="1"/>
        </dgm:presLayoutVars>
      </dgm:prSet>
      <dgm:spPr/>
    </dgm:pt>
    <dgm:pt modelId="{BE93A7D8-4255-4D6F-866E-CB3D28432CB3}" type="pres">
      <dgm:prSet presAssocID="{8F89A3F7-4D11-4685-BEB1-B0532255D8C1}" presName="upArrow" presStyleLbl="node1" presStyleIdx="1" presStyleCnt="2"/>
      <dgm:spPr/>
    </dgm:pt>
    <dgm:pt modelId="{8948B706-E180-474B-84B0-EB21C0A71AAB}" type="pres">
      <dgm:prSet presAssocID="{8F89A3F7-4D11-4685-BEB1-B0532255D8C1}" presName="upArrowText" presStyleLbl="revTx" presStyleIdx="1" presStyleCnt="2">
        <dgm:presLayoutVars>
          <dgm:bulletEnabled val="1"/>
        </dgm:presLayoutVars>
      </dgm:prSet>
      <dgm:spPr/>
    </dgm:pt>
  </dgm:ptLst>
  <dgm:cxnLst>
    <dgm:cxn modelId="{438B8162-4C9C-4478-A9E8-D7EAD603FB0A}" srcId="{A34755E0-F300-408A-80EB-A4A1AC26E009}" destId="{8F89A3F7-4D11-4685-BEB1-B0532255D8C1}" srcOrd="1" destOrd="0" parTransId="{D3D2E6B9-17AD-4334-B4BE-68CA1B18761F}" sibTransId="{7B4250B6-30ED-4CF3-BD5B-A85347BE27E6}"/>
    <dgm:cxn modelId="{C936296B-9A71-4AF1-9C48-191E91D87D6A}" srcId="{A34755E0-F300-408A-80EB-A4A1AC26E009}" destId="{B72C6481-F497-457C-AF82-1B6E1B39055C}" srcOrd="0" destOrd="0" parTransId="{2AB939BA-B0D1-42F6-BB8A-DD5B5E5AB88A}" sibTransId="{66A38427-7944-4CB3-A2A3-F89AA07784AE}"/>
    <dgm:cxn modelId="{29A7917D-AC44-42DD-9454-DC8F6542E8F1}" type="presOf" srcId="{8F89A3F7-4D11-4685-BEB1-B0532255D8C1}" destId="{8948B706-E180-474B-84B0-EB21C0A71AAB}" srcOrd="0" destOrd="0" presId="urn:microsoft.com/office/officeart/2005/8/layout/arrow3"/>
    <dgm:cxn modelId="{F0F26B91-E5A5-4A5A-9D52-00CEA9BB040F}" type="presOf" srcId="{B72C6481-F497-457C-AF82-1B6E1B39055C}" destId="{D079488C-D2A6-4278-A071-08E4359A20EB}" srcOrd="0" destOrd="0" presId="urn:microsoft.com/office/officeart/2005/8/layout/arrow3"/>
    <dgm:cxn modelId="{24E561AE-9D66-42BD-918C-EC54D928243A}" type="presOf" srcId="{A34755E0-F300-408A-80EB-A4A1AC26E009}" destId="{0C9F71EE-48C9-4943-92CA-F67A4128A298}" srcOrd="0" destOrd="0" presId="urn:microsoft.com/office/officeart/2005/8/layout/arrow3"/>
    <dgm:cxn modelId="{C63A92D0-F503-4E0C-A709-85EE5B8A3169}" type="presParOf" srcId="{0C9F71EE-48C9-4943-92CA-F67A4128A298}" destId="{97562514-3230-43DE-A4D2-5ED0EF179BCE}" srcOrd="0" destOrd="0" presId="urn:microsoft.com/office/officeart/2005/8/layout/arrow3"/>
    <dgm:cxn modelId="{E0878586-85FF-42BE-B12E-625451897AEC}" type="presParOf" srcId="{0C9F71EE-48C9-4943-92CA-F67A4128A298}" destId="{FDAE8E55-E6CB-4537-9E40-EFD38D073F98}" srcOrd="1" destOrd="0" presId="urn:microsoft.com/office/officeart/2005/8/layout/arrow3"/>
    <dgm:cxn modelId="{CB005983-8470-4E51-B9F1-E254D0F52A33}" type="presParOf" srcId="{0C9F71EE-48C9-4943-92CA-F67A4128A298}" destId="{D079488C-D2A6-4278-A071-08E4359A20EB}" srcOrd="2" destOrd="0" presId="urn:microsoft.com/office/officeart/2005/8/layout/arrow3"/>
    <dgm:cxn modelId="{1F29C243-FB9E-4C5B-89C6-BA4A8140899A}" type="presParOf" srcId="{0C9F71EE-48C9-4943-92CA-F67A4128A298}" destId="{BE93A7D8-4255-4D6F-866E-CB3D28432CB3}" srcOrd="3" destOrd="0" presId="urn:microsoft.com/office/officeart/2005/8/layout/arrow3"/>
    <dgm:cxn modelId="{E29CD2A0-8131-4604-84A5-F882F40617A3}" type="presParOf" srcId="{0C9F71EE-48C9-4943-92CA-F67A4128A298}" destId="{8948B706-E180-474B-84B0-EB21C0A71AAB}"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8D30BB-FAE3-4A5D-A159-8367840727BE}"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C8EF5E5E-2419-4E16-BD84-1883D9D15C76}">
      <dgm:prSet phldrT="[Text]"/>
      <dgm:spPr/>
      <dgm:t>
        <a:bodyPr/>
        <a:lstStyle/>
        <a:p>
          <a:r>
            <a:rPr lang="en-US" dirty="0"/>
            <a:t>Problem Identification and General Needs Assessment</a:t>
          </a:r>
        </a:p>
      </dgm:t>
    </dgm:pt>
    <dgm:pt modelId="{B0490671-32A6-4C8F-9C06-80B794D82D8E}" type="parTrans" cxnId="{A0A6F1A6-4127-4FF5-A18F-D0E1DA4CD934}">
      <dgm:prSet/>
      <dgm:spPr/>
      <dgm:t>
        <a:bodyPr/>
        <a:lstStyle/>
        <a:p>
          <a:endParaRPr lang="en-US"/>
        </a:p>
      </dgm:t>
    </dgm:pt>
    <dgm:pt modelId="{9064A70D-19A0-4B84-A2F5-64D0486053CC}" type="sibTrans" cxnId="{A0A6F1A6-4127-4FF5-A18F-D0E1DA4CD934}">
      <dgm:prSet/>
      <dgm:spPr/>
      <dgm:t>
        <a:bodyPr/>
        <a:lstStyle/>
        <a:p>
          <a:endParaRPr lang="en-US"/>
        </a:p>
      </dgm:t>
    </dgm:pt>
    <dgm:pt modelId="{22FAA3A0-94F9-422C-9345-E2AD3B50C109}">
      <dgm:prSet phldrT="[Text]"/>
      <dgm:spPr/>
      <dgm:t>
        <a:bodyPr/>
        <a:lstStyle/>
        <a:p>
          <a:r>
            <a:rPr lang="en-US" dirty="0"/>
            <a:t>Targeted Needs Assessment</a:t>
          </a:r>
        </a:p>
      </dgm:t>
    </dgm:pt>
    <dgm:pt modelId="{B99A4249-3B91-4C6F-8E9B-116C25211FD0}" type="parTrans" cxnId="{1BDD0AEB-F26D-42AE-A493-7D892071E7C3}">
      <dgm:prSet/>
      <dgm:spPr/>
      <dgm:t>
        <a:bodyPr/>
        <a:lstStyle/>
        <a:p>
          <a:endParaRPr lang="en-US"/>
        </a:p>
      </dgm:t>
    </dgm:pt>
    <dgm:pt modelId="{D3EAC08A-59F6-4E78-A04F-06B13522AC54}" type="sibTrans" cxnId="{1BDD0AEB-F26D-42AE-A493-7D892071E7C3}">
      <dgm:prSet/>
      <dgm:spPr/>
      <dgm:t>
        <a:bodyPr/>
        <a:lstStyle/>
        <a:p>
          <a:endParaRPr lang="en-US"/>
        </a:p>
      </dgm:t>
    </dgm:pt>
    <dgm:pt modelId="{DD7B0187-AE6F-4BD7-ABA9-26BB767137F9}">
      <dgm:prSet phldrT="[Text]"/>
      <dgm:spPr/>
      <dgm:t>
        <a:bodyPr/>
        <a:lstStyle/>
        <a:p>
          <a:r>
            <a:rPr lang="en-US" dirty="0"/>
            <a:t>Goals and Objectives</a:t>
          </a:r>
        </a:p>
      </dgm:t>
    </dgm:pt>
    <dgm:pt modelId="{04E3A1CA-88B6-4E3E-A506-4ED14007AFAB}" type="parTrans" cxnId="{F22F8EDD-480D-4DEC-A25A-6C4ADE45B297}">
      <dgm:prSet/>
      <dgm:spPr/>
      <dgm:t>
        <a:bodyPr/>
        <a:lstStyle/>
        <a:p>
          <a:endParaRPr lang="en-US"/>
        </a:p>
      </dgm:t>
    </dgm:pt>
    <dgm:pt modelId="{CF504178-867F-4932-9AEE-0E80A81A2486}" type="sibTrans" cxnId="{F22F8EDD-480D-4DEC-A25A-6C4ADE45B297}">
      <dgm:prSet/>
      <dgm:spPr/>
      <dgm:t>
        <a:bodyPr/>
        <a:lstStyle/>
        <a:p>
          <a:endParaRPr lang="en-US"/>
        </a:p>
      </dgm:t>
    </dgm:pt>
    <dgm:pt modelId="{36DACB5A-EA00-4143-BF48-582272C6263D}">
      <dgm:prSet phldrT="[Text]"/>
      <dgm:spPr/>
      <dgm:t>
        <a:bodyPr/>
        <a:lstStyle/>
        <a:p>
          <a:r>
            <a:rPr lang="en-US" dirty="0"/>
            <a:t>Educational Strategies</a:t>
          </a:r>
        </a:p>
      </dgm:t>
    </dgm:pt>
    <dgm:pt modelId="{8DA1CC33-874C-4873-B925-B7D60AF0FBCA}" type="parTrans" cxnId="{51ADA9AD-786B-4E37-83E2-F58A4052C5CD}">
      <dgm:prSet/>
      <dgm:spPr/>
      <dgm:t>
        <a:bodyPr/>
        <a:lstStyle/>
        <a:p>
          <a:endParaRPr lang="en-US"/>
        </a:p>
      </dgm:t>
    </dgm:pt>
    <dgm:pt modelId="{4BD0F6B7-3DFE-4022-9C8A-BE816F8B7D0A}" type="sibTrans" cxnId="{51ADA9AD-786B-4E37-83E2-F58A4052C5CD}">
      <dgm:prSet/>
      <dgm:spPr/>
      <dgm:t>
        <a:bodyPr/>
        <a:lstStyle/>
        <a:p>
          <a:endParaRPr lang="en-US"/>
        </a:p>
      </dgm:t>
    </dgm:pt>
    <dgm:pt modelId="{96DB979F-71CF-4F05-B588-10AB5FE8A684}">
      <dgm:prSet phldrT="[Text]"/>
      <dgm:spPr/>
      <dgm:t>
        <a:bodyPr/>
        <a:lstStyle/>
        <a:p>
          <a:r>
            <a:rPr lang="en-US" dirty="0"/>
            <a:t>Implementation</a:t>
          </a:r>
        </a:p>
      </dgm:t>
    </dgm:pt>
    <dgm:pt modelId="{CBD2280D-46B9-4281-BAE5-6313A34A07E9}" type="parTrans" cxnId="{A69D0A9C-178A-4F24-8F15-2EEF3C3245AC}">
      <dgm:prSet/>
      <dgm:spPr/>
      <dgm:t>
        <a:bodyPr/>
        <a:lstStyle/>
        <a:p>
          <a:endParaRPr lang="en-US"/>
        </a:p>
      </dgm:t>
    </dgm:pt>
    <dgm:pt modelId="{FD4AA464-4DA8-46CF-A22E-874C8447296E}" type="sibTrans" cxnId="{A69D0A9C-178A-4F24-8F15-2EEF3C3245AC}">
      <dgm:prSet/>
      <dgm:spPr/>
      <dgm:t>
        <a:bodyPr/>
        <a:lstStyle/>
        <a:p>
          <a:endParaRPr lang="en-US"/>
        </a:p>
      </dgm:t>
    </dgm:pt>
    <dgm:pt modelId="{7FF3E515-3213-4A47-B2F0-CA597AFB3E2F}">
      <dgm:prSet phldrT="[Text]"/>
      <dgm:spPr/>
      <dgm:t>
        <a:bodyPr/>
        <a:lstStyle/>
        <a:p>
          <a:r>
            <a:rPr lang="en-US" dirty="0"/>
            <a:t>Evaluation and Feedback</a:t>
          </a:r>
        </a:p>
      </dgm:t>
    </dgm:pt>
    <dgm:pt modelId="{9CCF828F-3007-48D6-BDF7-4DE6715AF21A}" type="parTrans" cxnId="{B2D1BD88-614B-4173-BC65-8EC8B5ECA9DD}">
      <dgm:prSet/>
      <dgm:spPr/>
      <dgm:t>
        <a:bodyPr/>
        <a:lstStyle/>
        <a:p>
          <a:endParaRPr lang="en-US"/>
        </a:p>
      </dgm:t>
    </dgm:pt>
    <dgm:pt modelId="{FF199FF9-0797-4AD0-912D-FE62A73775E7}" type="sibTrans" cxnId="{B2D1BD88-614B-4173-BC65-8EC8B5ECA9DD}">
      <dgm:prSet/>
      <dgm:spPr/>
      <dgm:t>
        <a:bodyPr/>
        <a:lstStyle/>
        <a:p>
          <a:endParaRPr lang="en-US"/>
        </a:p>
      </dgm:t>
    </dgm:pt>
    <dgm:pt modelId="{CAD200CF-6AFE-48E4-86D7-E681698EF44A}" type="pres">
      <dgm:prSet presAssocID="{D58D30BB-FAE3-4A5D-A159-8367840727BE}" presName="cycle" presStyleCnt="0">
        <dgm:presLayoutVars>
          <dgm:dir/>
          <dgm:resizeHandles val="exact"/>
        </dgm:presLayoutVars>
      </dgm:prSet>
      <dgm:spPr/>
    </dgm:pt>
    <dgm:pt modelId="{0FC2C8D0-9164-413F-8B94-E4ED6B6DEDBE}" type="pres">
      <dgm:prSet presAssocID="{C8EF5E5E-2419-4E16-BD84-1883D9D15C76}" presName="node" presStyleLbl="node1" presStyleIdx="0" presStyleCnt="6">
        <dgm:presLayoutVars>
          <dgm:bulletEnabled val="1"/>
        </dgm:presLayoutVars>
      </dgm:prSet>
      <dgm:spPr/>
    </dgm:pt>
    <dgm:pt modelId="{60FE3931-898B-473D-8323-32A09DCDE2BD}" type="pres">
      <dgm:prSet presAssocID="{9064A70D-19A0-4B84-A2F5-64D0486053CC}" presName="sibTrans" presStyleLbl="sibTrans2D1" presStyleIdx="0" presStyleCnt="6"/>
      <dgm:spPr/>
    </dgm:pt>
    <dgm:pt modelId="{F6A34298-EE66-4FD9-87CE-60293F233AAA}" type="pres">
      <dgm:prSet presAssocID="{9064A70D-19A0-4B84-A2F5-64D0486053CC}" presName="connectorText" presStyleLbl="sibTrans2D1" presStyleIdx="0" presStyleCnt="6"/>
      <dgm:spPr/>
    </dgm:pt>
    <dgm:pt modelId="{02D3F9BE-D434-47BC-A866-EBFF22B26254}" type="pres">
      <dgm:prSet presAssocID="{22FAA3A0-94F9-422C-9345-E2AD3B50C109}" presName="node" presStyleLbl="node1" presStyleIdx="1" presStyleCnt="6">
        <dgm:presLayoutVars>
          <dgm:bulletEnabled val="1"/>
        </dgm:presLayoutVars>
      </dgm:prSet>
      <dgm:spPr/>
    </dgm:pt>
    <dgm:pt modelId="{94D71DC0-5B46-477C-B47E-8DA96C0C1EA2}" type="pres">
      <dgm:prSet presAssocID="{D3EAC08A-59F6-4E78-A04F-06B13522AC54}" presName="sibTrans" presStyleLbl="sibTrans2D1" presStyleIdx="1" presStyleCnt="6"/>
      <dgm:spPr/>
    </dgm:pt>
    <dgm:pt modelId="{76244DAC-E420-4E7D-88FA-F9A266C357A5}" type="pres">
      <dgm:prSet presAssocID="{D3EAC08A-59F6-4E78-A04F-06B13522AC54}" presName="connectorText" presStyleLbl="sibTrans2D1" presStyleIdx="1" presStyleCnt="6"/>
      <dgm:spPr/>
    </dgm:pt>
    <dgm:pt modelId="{11D9440A-4DEC-48CC-BC34-16A1D9AAC91D}" type="pres">
      <dgm:prSet presAssocID="{DD7B0187-AE6F-4BD7-ABA9-26BB767137F9}" presName="node" presStyleLbl="node1" presStyleIdx="2" presStyleCnt="6">
        <dgm:presLayoutVars>
          <dgm:bulletEnabled val="1"/>
        </dgm:presLayoutVars>
      </dgm:prSet>
      <dgm:spPr/>
    </dgm:pt>
    <dgm:pt modelId="{78F8473B-2575-4B75-ADBC-9F11A7A2FF50}" type="pres">
      <dgm:prSet presAssocID="{CF504178-867F-4932-9AEE-0E80A81A2486}" presName="sibTrans" presStyleLbl="sibTrans2D1" presStyleIdx="2" presStyleCnt="6"/>
      <dgm:spPr/>
    </dgm:pt>
    <dgm:pt modelId="{E8BBF8A1-1003-4A8E-9078-261C9998DCE9}" type="pres">
      <dgm:prSet presAssocID="{CF504178-867F-4932-9AEE-0E80A81A2486}" presName="connectorText" presStyleLbl="sibTrans2D1" presStyleIdx="2" presStyleCnt="6"/>
      <dgm:spPr/>
    </dgm:pt>
    <dgm:pt modelId="{620451FC-ED26-40D6-B746-CF488FF1600B}" type="pres">
      <dgm:prSet presAssocID="{36DACB5A-EA00-4143-BF48-582272C6263D}" presName="node" presStyleLbl="node1" presStyleIdx="3" presStyleCnt="6">
        <dgm:presLayoutVars>
          <dgm:bulletEnabled val="1"/>
        </dgm:presLayoutVars>
      </dgm:prSet>
      <dgm:spPr/>
    </dgm:pt>
    <dgm:pt modelId="{50F8FE9E-2DA5-4BC1-A3E9-D3CABB24A1B7}" type="pres">
      <dgm:prSet presAssocID="{4BD0F6B7-3DFE-4022-9C8A-BE816F8B7D0A}" presName="sibTrans" presStyleLbl="sibTrans2D1" presStyleIdx="3" presStyleCnt="6"/>
      <dgm:spPr/>
    </dgm:pt>
    <dgm:pt modelId="{47D2301C-9B8E-4583-BF3E-6AA2E1B4CC47}" type="pres">
      <dgm:prSet presAssocID="{4BD0F6B7-3DFE-4022-9C8A-BE816F8B7D0A}" presName="connectorText" presStyleLbl="sibTrans2D1" presStyleIdx="3" presStyleCnt="6"/>
      <dgm:spPr/>
    </dgm:pt>
    <dgm:pt modelId="{0835ED9B-4A43-4E92-AE5B-5B80920147B6}" type="pres">
      <dgm:prSet presAssocID="{96DB979F-71CF-4F05-B588-10AB5FE8A684}" presName="node" presStyleLbl="node1" presStyleIdx="4" presStyleCnt="6">
        <dgm:presLayoutVars>
          <dgm:bulletEnabled val="1"/>
        </dgm:presLayoutVars>
      </dgm:prSet>
      <dgm:spPr/>
    </dgm:pt>
    <dgm:pt modelId="{009B6889-13A8-4509-A01B-817B08F593F2}" type="pres">
      <dgm:prSet presAssocID="{FD4AA464-4DA8-46CF-A22E-874C8447296E}" presName="sibTrans" presStyleLbl="sibTrans2D1" presStyleIdx="4" presStyleCnt="6"/>
      <dgm:spPr/>
    </dgm:pt>
    <dgm:pt modelId="{F1442298-3DD0-43AD-B3CC-59301E5C043A}" type="pres">
      <dgm:prSet presAssocID="{FD4AA464-4DA8-46CF-A22E-874C8447296E}" presName="connectorText" presStyleLbl="sibTrans2D1" presStyleIdx="4" presStyleCnt="6"/>
      <dgm:spPr/>
    </dgm:pt>
    <dgm:pt modelId="{39CD5E1D-C45A-476C-A9CD-3F556E895DBC}" type="pres">
      <dgm:prSet presAssocID="{7FF3E515-3213-4A47-B2F0-CA597AFB3E2F}" presName="node" presStyleLbl="node1" presStyleIdx="5" presStyleCnt="6">
        <dgm:presLayoutVars>
          <dgm:bulletEnabled val="1"/>
        </dgm:presLayoutVars>
      </dgm:prSet>
      <dgm:spPr/>
    </dgm:pt>
    <dgm:pt modelId="{B975450B-6FA2-4DD9-B325-D97D4E3EC8A5}" type="pres">
      <dgm:prSet presAssocID="{FF199FF9-0797-4AD0-912D-FE62A73775E7}" presName="sibTrans" presStyleLbl="sibTrans2D1" presStyleIdx="5" presStyleCnt="6"/>
      <dgm:spPr/>
    </dgm:pt>
    <dgm:pt modelId="{DD7714FD-488C-467B-A6C5-7A401124DE53}" type="pres">
      <dgm:prSet presAssocID="{FF199FF9-0797-4AD0-912D-FE62A73775E7}" presName="connectorText" presStyleLbl="sibTrans2D1" presStyleIdx="5" presStyleCnt="6"/>
      <dgm:spPr/>
    </dgm:pt>
  </dgm:ptLst>
  <dgm:cxnLst>
    <dgm:cxn modelId="{44C3060F-DA76-4613-B996-800388117E7C}" type="presOf" srcId="{CF504178-867F-4932-9AEE-0E80A81A2486}" destId="{78F8473B-2575-4B75-ADBC-9F11A7A2FF50}" srcOrd="0" destOrd="0" presId="urn:microsoft.com/office/officeart/2005/8/layout/cycle2"/>
    <dgm:cxn modelId="{80FB5D1C-AA04-4C7B-999C-B7068881A766}" type="presOf" srcId="{96DB979F-71CF-4F05-B588-10AB5FE8A684}" destId="{0835ED9B-4A43-4E92-AE5B-5B80920147B6}" srcOrd="0" destOrd="0" presId="urn:microsoft.com/office/officeart/2005/8/layout/cycle2"/>
    <dgm:cxn modelId="{B8859C26-0118-4C21-AC08-ECE353597108}" type="presOf" srcId="{4BD0F6B7-3DFE-4022-9C8A-BE816F8B7D0A}" destId="{50F8FE9E-2DA5-4BC1-A3E9-D3CABB24A1B7}" srcOrd="0" destOrd="0" presId="urn:microsoft.com/office/officeart/2005/8/layout/cycle2"/>
    <dgm:cxn modelId="{2B6E324C-BA61-460D-B324-10C983BCD74D}" type="presOf" srcId="{FF199FF9-0797-4AD0-912D-FE62A73775E7}" destId="{B975450B-6FA2-4DD9-B325-D97D4E3EC8A5}" srcOrd="0" destOrd="0" presId="urn:microsoft.com/office/officeart/2005/8/layout/cycle2"/>
    <dgm:cxn modelId="{5EC79C6F-53C6-4921-9E18-88EEE747CCB8}" type="presOf" srcId="{CF504178-867F-4932-9AEE-0E80A81A2486}" destId="{E8BBF8A1-1003-4A8E-9078-261C9998DCE9}" srcOrd="1" destOrd="0" presId="urn:microsoft.com/office/officeart/2005/8/layout/cycle2"/>
    <dgm:cxn modelId="{03848C51-8E20-45DF-A835-4A27CD861423}" type="presOf" srcId="{4BD0F6B7-3DFE-4022-9C8A-BE816F8B7D0A}" destId="{47D2301C-9B8E-4583-BF3E-6AA2E1B4CC47}" srcOrd="1" destOrd="0" presId="urn:microsoft.com/office/officeart/2005/8/layout/cycle2"/>
    <dgm:cxn modelId="{AD48E475-ADAD-478E-8D7F-10FA32C453A7}" type="presOf" srcId="{FD4AA464-4DA8-46CF-A22E-874C8447296E}" destId="{F1442298-3DD0-43AD-B3CC-59301E5C043A}" srcOrd="1" destOrd="0" presId="urn:microsoft.com/office/officeart/2005/8/layout/cycle2"/>
    <dgm:cxn modelId="{D1DFE875-28B8-42B0-B537-39FD810F7347}" type="presOf" srcId="{C8EF5E5E-2419-4E16-BD84-1883D9D15C76}" destId="{0FC2C8D0-9164-413F-8B94-E4ED6B6DEDBE}" srcOrd="0" destOrd="0" presId="urn:microsoft.com/office/officeart/2005/8/layout/cycle2"/>
    <dgm:cxn modelId="{B2D1BD88-614B-4173-BC65-8EC8B5ECA9DD}" srcId="{D58D30BB-FAE3-4A5D-A159-8367840727BE}" destId="{7FF3E515-3213-4A47-B2F0-CA597AFB3E2F}" srcOrd="5" destOrd="0" parTransId="{9CCF828F-3007-48D6-BDF7-4DE6715AF21A}" sibTransId="{FF199FF9-0797-4AD0-912D-FE62A73775E7}"/>
    <dgm:cxn modelId="{A69D0A9C-178A-4F24-8F15-2EEF3C3245AC}" srcId="{D58D30BB-FAE3-4A5D-A159-8367840727BE}" destId="{96DB979F-71CF-4F05-B588-10AB5FE8A684}" srcOrd="4" destOrd="0" parTransId="{CBD2280D-46B9-4281-BAE5-6313A34A07E9}" sibTransId="{FD4AA464-4DA8-46CF-A22E-874C8447296E}"/>
    <dgm:cxn modelId="{9E4D1B9C-34E6-46DC-8535-E6DE63EDE027}" type="presOf" srcId="{22FAA3A0-94F9-422C-9345-E2AD3B50C109}" destId="{02D3F9BE-D434-47BC-A866-EBFF22B26254}" srcOrd="0" destOrd="0" presId="urn:microsoft.com/office/officeart/2005/8/layout/cycle2"/>
    <dgm:cxn modelId="{B51AD4A4-755C-4D49-9B0E-438C475CE8D4}" type="presOf" srcId="{D3EAC08A-59F6-4E78-A04F-06B13522AC54}" destId="{76244DAC-E420-4E7D-88FA-F9A266C357A5}" srcOrd="1" destOrd="0" presId="urn:microsoft.com/office/officeart/2005/8/layout/cycle2"/>
    <dgm:cxn modelId="{A0A6F1A6-4127-4FF5-A18F-D0E1DA4CD934}" srcId="{D58D30BB-FAE3-4A5D-A159-8367840727BE}" destId="{C8EF5E5E-2419-4E16-BD84-1883D9D15C76}" srcOrd="0" destOrd="0" parTransId="{B0490671-32A6-4C8F-9C06-80B794D82D8E}" sibTransId="{9064A70D-19A0-4B84-A2F5-64D0486053CC}"/>
    <dgm:cxn modelId="{3C26ACAB-4909-4CC9-9EC2-B0FCA060B01F}" type="presOf" srcId="{9064A70D-19A0-4B84-A2F5-64D0486053CC}" destId="{F6A34298-EE66-4FD9-87CE-60293F233AAA}" srcOrd="1" destOrd="0" presId="urn:microsoft.com/office/officeart/2005/8/layout/cycle2"/>
    <dgm:cxn modelId="{51ADA9AD-786B-4E37-83E2-F58A4052C5CD}" srcId="{D58D30BB-FAE3-4A5D-A159-8367840727BE}" destId="{36DACB5A-EA00-4143-BF48-582272C6263D}" srcOrd="3" destOrd="0" parTransId="{8DA1CC33-874C-4873-B925-B7D60AF0FBCA}" sibTransId="{4BD0F6B7-3DFE-4022-9C8A-BE816F8B7D0A}"/>
    <dgm:cxn modelId="{1083D7B3-B5E6-499D-A321-B132607D974D}" type="presOf" srcId="{D3EAC08A-59F6-4E78-A04F-06B13522AC54}" destId="{94D71DC0-5B46-477C-B47E-8DA96C0C1EA2}" srcOrd="0" destOrd="0" presId="urn:microsoft.com/office/officeart/2005/8/layout/cycle2"/>
    <dgm:cxn modelId="{04B0E2B4-B73E-4B4F-A9D9-37A1A11B2AC4}" type="presOf" srcId="{D58D30BB-FAE3-4A5D-A159-8367840727BE}" destId="{CAD200CF-6AFE-48E4-86D7-E681698EF44A}" srcOrd="0" destOrd="0" presId="urn:microsoft.com/office/officeart/2005/8/layout/cycle2"/>
    <dgm:cxn modelId="{811FF3B7-1D7B-4E2C-B942-391E80F58B8D}" type="presOf" srcId="{FD4AA464-4DA8-46CF-A22E-874C8447296E}" destId="{009B6889-13A8-4509-A01B-817B08F593F2}" srcOrd="0" destOrd="0" presId="urn:microsoft.com/office/officeart/2005/8/layout/cycle2"/>
    <dgm:cxn modelId="{55B6A2B8-92E4-452F-B40A-C6C76D1A6799}" type="presOf" srcId="{7FF3E515-3213-4A47-B2F0-CA597AFB3E2F}" destId="{39CD5E1D-C45A-476C-A9CD-3F556E895DBC}" srcOrd="0" destOrd="0" presId="urn:microsoft.com/office/officeart/2005/8/layout/cycle2"/>
    <dgm:cxn modelId="{B373F8C0-0257-41E2-9C94-9507103D011C}" type="presOf" srcId="{36DACB5A-EA00-4143-BF48-582272C6263D}" destId="{620451FC-ED26-40D6-B746-CF488FF1600B}" srcOrd="0" destOrd="0" presId="urn:microsoft.com/office/officeart/2005/8/layout/cycle2"/>
    <dgm:cxn modelId="{F22F8EDD-480D-4DEC-A25A-6C4ADE45B297}" srcId="{D58D30BB-FAE3-4A5D-A159-8367840727BE}" destId="{DD7B0187-AE6F-4BD7-ABA9-26BB767137F9}" srcOrd="2" destOrd="0" parTransId="{04E3A1CA-88B6-4E3E-A506-4ED14007AFAB}" sibTransId="{CF504178-867F-4932-9AEE-0E80A81A2486}"/>
    <dgm:cxn modelId="{1B3B5FE0-DECA-4F93-A4CE-803DD59C3CDA}" type="presOf" srcId="{FF199FF9-0797-4AD0-912D-FE62A73775E7}" destId="{DD7714FD-488C-467B-A6C5-7A401124DE53}" srcOrd="1" destOrd="0" presId="urn:microsoft.com/office/officeart/2005/8/layout/cycle2"/>
    <dgm:cxn modelId="{1BDD0AEB-F26D-42AE-A493-7D892071E7C3}" srcId="{D58D30BB-FAE3-4A5D-A159-8367840727BE}" destId="{22FAA3A0-94F9-422C-9345-E2AD3B50C109}" srcOrd="1" destOrd="0" parTransId="{B99A4249-3B91-4C6F-8E9B-116C25211FD0}" sibTransId="{D3EAC08A-59F6-4E78-A04F-06B13522AC54}"/>
    <dgm:cxn modelId="{95BDCDF8-1313-4316-9A3E-A842EDF016CD}" type="presOf" srcId="{9064A70D-19A0-4B84-A2F5-64D0486053CC}" destId="{60FE3931-898B-473D-8323-32A09DCDE2BD}" srcOrd="0" destOrd="0" presId="urn:microsoft.com/office/officeart/2005/8/layout/cycle2"/>
    <dgm:cxn modelId="{863CD2FE-C927-4E4F-B014-38AC084FECB0}" type="presOf" srcId="{DD7B0187-AE6F-4BD7-ABA9-26BB767137F9}" destId="{11D9440A-4DEC-48CC-BC34-16A1D9AAC91D}" srcOrd="0" destOrd="0" presId="urn:microsoft.com/office/officeart/2005/8/layout/cycle2"/>
    <dgm:cxn modelId="{44CED4F7-881A-4DED-896A-9C88DEC0E522}" type="presParOf" srcId="{CAD200CF-6AFE-48E4-86D7-E681698EF44A}" destId="{0FC2C8D0-9164-413F-8B94-E4ED6B6DEDBE}" srcOrd="0" destOrd="0" presId="urn:microsoft.com/office/officeart/2005/8/layout/cycle2"/>
    <dgm:cxn modelId="{15A693B0-823A-4299-87B7-3653FD5773CD}" type="presParOf" srcId="{CAD200CF-6AFE-48E4-86D7-E681698EF44A}" destId="{60FE3931-898B-473D-8323-32A09DCDE2BD}" srcOrd="1" destOrd="0" presId="urn:microsoft.com/office/officeart/2005/8/layout/cycle2"/>
    <dgm:cxn modelId="{B474F0A0-A86F-48F0-8C7B-C09BED1F9E87}" type="presParOf" srcId="{60FE3931-898B-473D-8323-32A09DCDE2BD}" destId="{F6A34298-EE66-4FD9-87CE-60293F233AAA}" srcOrd="0" destOrd="0" presId="urn:microsoft.com/office/officeart/2005/8/layout/cycle2"/>
    <dgm:cxn modelId="{B844D1C3-B0EE-4784-BEEF-FC2D56C55541}" type="presParOf" srcId="{CAD200CF-6AFE-48E4-86D7-E681698EF44A}" destId="{02D3F9BE-D434-47BC-A866-EBFF22B26254}" srcOrd="2" destOrd="0" presId="urn:microsoft.com/office/officeart/2005/8/layout/cycle2"/>
    <dgm:cxn modelId="{A3F0ACA0-43A0-4507-B004-AFAFF1CBACEE}" type="presParOf" srcId="{CAD200CF-6AFE-48E4-86D7-E681698EF44A}" destId="{94D71DC0-5B46-477C-B47E-8DA96C0C1EA2}" srcOrd="3" destOrd="0" presId="urn:microsoft.com/office/officeart/2005/8/layout/cycle2"/>
    <dgm:cxn modelId="{CB375DCD-CBAE-429A-A609-0D30AC912650}" type="presParOf" srcId="{94D71DC0-5B46-477C-B47E-8DA96C0C1EA2}" destId="{76244DAC-E420-4E7D-88FA-F9A266C357A5}" srcOrd="0" destOrd="0" presId="urn:microsoft.com/office/officeart/2005/8/layout/cycle2"/>
    <dgm:cxn modelId="{5800CEED-324D-421E-A644-7D96E18AA2AA}" type="presParOf" srcId="{CAD200CF-6AFE-48E4-86D7-E681698EF44A}" destId="{11D9440A-4DEC-48CC-BC34-16A1D9AAC91D}" srcOrd="4" destOrd="0" presId="urn:microsoft.com/office/officeart/2005/8/layout/cycle2"/>
    <dgm:cxn modelId="{E3520C60-AFE6-4D4E-9F43-6F88B77C8A8A}" type="presParOf" srcId="{CAD200CF-6AFE-48E4-86D7-E681698EF44A}" destId="{78F8473B-2575-4B75-ADBC-9F11A7A2FF50}" srcOrd="5" destOrd="0" presId="urn:microsoft.com/office/officeart/2005/8/layout/cycle2"/>
    <dgm:cxn modelId="{56762662-E536-48C0-BF6E-BC8141A5AF1D}" type="presParOf" srcId="{78F8473B-2575-4B75-ADBC-9F11A7A2FF50}" destId="{E8BBF8A1-1003-4A8E-9078-261C9998DCE9}" srcOrd="0" destOrd="0" presId="urn:microsoft.com/office/officeart/2005/8/layout/cycle2"/>
    <dgm:cxn modelId="{1676F324-277C-43C6-A60D-628BCF6CB9FB}" type="presParOf" srcId="{CAD200CF-6AFE-48E4-86D7-E681698EF44A}" destId="{620451FC-ED26-40D6-B746-CF488FF1600B}" srcOrd="6" destOrd="0" presId="urn:microsoft.com/office/officeart/2005/8/layout/cycle2"/>
    <dgm:cxn modelId="{A641AC74-1C83-4997-BB7C-9A0B88AD5520}" type="presParOf" srcId="{CAD200CF-6AFE-48E4-86D7-E681698EF44A}" destId="{50F8FE9E-2DA5-4BC1-A3E9-D3CABB24A1B7}" srcOrd="7" destOrd="0" presId="urn:microsoft.com/office/officeart/2005/8/layout/cycle2"/>
    <dgm:cxn modelId="{C8519068-085F-4198-92F3-60542FC90929}" type="presParOf" srcId="{50F8FE9E-2DA5-4BC1-A3E9-D3CABB24A1B7}" destId="{47D2301C-9B8E-4583-BF3E-6AA2E1B4CC47}" srcOrd="0" destOrd="0" presId="urn:microsoft.com/office/officeart/2005/8/layout/cycle2"/>
    <dgm:cxn modelId="{B9A02BD5-F589-4B03-BACB-37FA7A8D7C71}" type="presParOf" srcId="{CAD200CF-6AFE-48E4-86D7-E681698EF44A}" destId="{0835ED9B-4A43-4E92-AE5B-5B80920147B6}" srcOrd="8" destOrd="0" presId="urn:microsoft.com/office/officeart/2005/8/layout/cycle2"/>
    <dgm:cxn modelId="{9049EC39-7A1F-4F63-9D02-2DEEAF6548FF}" type="presParOf" srcId="{CAD200CF-6AFE-48E4-86D7-E681698EF44A}" destId="{009B6889-13A8-4509-A01B-817B08F593F2}" srcOrd="9" destOrd="0" presId="urn:microsoft.com/office/officeart/2005/8/layout/cycle2"/>
    <dgm:cxn modelId="{71A43DCA-7E51-4AC6-8531-CD149C2602A8}" type="presParOf" srcId="{009B6889-13A8-4509-A01B-817B08F593F2}" destId="{F1442298-3DD0-43AD-B3CC-59301E5C043A}" srcOrd="0" destOrd="0" presId="urn:microsoft.com/office/officeart/2005/8/layout/cycle2"/>
    <dgm:cxn modelId="{113C211E-3450-4614-B8A2-033653629BB5}" type="presParOf" srcId="{CAD200CF-6AFE-48E4-86D7-E681698EF44A}" destId="{39CD5E1D-C45A-476C-A9CD-3F556E895DBC}" srcOrd="10" destOrd="0" presId="urn:microsoft.com/office/officeart/2005/8/layout/cycle2"/>
    <dgm:cxn modelId="{0AD67C38-935D-4CB7-8765-4ECD6E3AE5B2}" type="presParOf" srcId="{CAD200CF-6AFE-48E4-86D7-E681698EF44A}" destId="{B975450B-6FA2-4DD9-B325-D97D4E3EC8A5}" srcOrd="11" destOrd="0" presId="urn:microsoft.com/office/officeart/2005/8/layout/cycle2"/>
    <dgm:cxn modelId="{AAF7C981-C516-4717-AACC-653F4BDA5187}" type="presParOf" srcId="{B975450B-6FA2-4DD9-B325-D97D4E3EC8A5}" destId="{DD7714FD-488C-467B-A6C5-7A401124DE5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2C8D0-9164-413F-8B94-E4ED6B6DEDBE}">
      <dsp:nvSpPr>
        <dsp:cNvPr id="0" name=""/>
        <dsp:cNvSpPr/>
      </dsp:nvSpPr>
      <dsp:spPr>
        <a:xfrm>
          <a:off x="4517138" y="2829"/>
          <a:ext cx="1481323" cy="148132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Problem Identification and General Needs Assessment</a:t>
          </a:r>
        </a:p>
      </dsp:txBody>
      <dsp:txXfrm>
        <a:off x="4734073" y="219764"/>
        <a:ext cx="1047453" cy="1047453"/>
      </dsp:txXfrm>
    </dsp:sp>
    <dsp:sp modelId="{60FE3931-898B-473D-8323-32A09DCDE2BD}">
      <dsp:nvSpPr>
        <dsp:cNvPr id="0" name=""/>
        <dsp:cNvSpPr/>
      </dsp:nvSpPr>
      <dsp:spPr>
        <a:xfrm rot="1800000">
          <a:off x="6014382" y="1043977"/>
          <a:ext cx="393682" cy="49994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6022294" y="1114440"/>
        <a:ext cx="275577" cy="299968"/>
      </dsp:txXfrm>
    </dsp:sp>
    <dsp:sp modelId="{02D3F9BE-D434-47BC-A866-EBFF22B26254}">
      <dsp:nvSpPr>
        <dsp:cNvPr id="0" name=""/>
        <dsp:cNvSpPr/>
      </dsp:nvSpPr>
      <dsp:spPr>
        <a:xfrm>
          <a:off x="6443283" y="1114890"/>
          <a:ext cx="1481323" cy="1481323"/>
        </a:xfrm>
        <a:prstGeom prst="ellipse">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Targeted Needs Assessment</a:t>
          </a:r>
        </a:p>
      </dsp:txBody>
      <dsp:txXfrm>
        <a:off x="6660218" y="1331825"/>
        <a:ext cx="1047453" cy="1047453"/>
      </dsp:txXfrm>
    </dsp:sp>
    <dsp:sp modelId="{94D71DC0-5B46-477C-B47E-8DA96C0C1EA2}">
      <dsp:nvSpPr>
        <dsp:cNvPr id="0" name=""/>
        <dsp:cNvSpPr/>
      </dsp:nvSpPr>
      <dsp:spPr>
        <a:xfrm rot="5400000">
          <a:off x="6987104" y="2706497"/>
          <a:ext cx="393682" cy="499946"/>
        </a:xfrm>
        <a:prstGeom prst="rightArrow">
          <a:avLst>
            <a:gd name="adj1" fmla="val 60000"/>
            <a:gd name="adj2" fmla="val 50000"/>
          </a:avLst>
        </a:prstGeom>
        <a:solidFill>
          <a:schemeClr val="accent5">
            <a:hueOff val="-1351709"/>
            <a:satOff val="-3484"/>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7046157" y="2747434"/>
        <a:ext cx="275577" cy="299968"/>
      </dsp:txXfrm>
    </dsp:sp>
    <dsp:sp modelId="{11D9440A-4DEC-48CC-BC34-16A1D9AAC91D}">
      <dsp:nvSpPr>
        <dsp:cNvPr id="0" name=""/>
        <dsp:cNvSpPr/>
      </dsp:nvSpPr>
      <dsp:spPr>
        <a:xfrm>
          <a:off x="6443283" y="3339011"/>
          <a:ext cx="1481323" cy="1481323"/>
        </a:xfrm>
        <a:prstGeom prst="ellipse">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Goals and Objectives</a:t>
          </a:r>
        </a:p>
      </dsp:txBody>
      <dsp:txXfrm>
        <a:off x="6660218" y="3555946"/>
        <a:ext cx="1047453" cy="1047453"/>
      </dsp:txXfrm>
    </dsp:sp>
    <dsp:sp modelId="{78F8473B-2575-4B75-ADBC-9F11A7A2FF50}">
      <dsp:nvSpPr>
        <dsp:cNvPr id="0" name=""/>
        <dsp:cNvSpPr/>
      </dsp:nvSpPr>
      <dsp:spPr>
        <a:xfrm rot="9000000">
          <a:off x="6033680" y="4380158"/>
          <a:ext cx="393682" cy="499946"/>
        </a:xfrm>
        <a:prstGeom prst="rightArrow">
          <a:avLst>
            <a:gd name="adj1" fmla="val 60000"/>
            <a:gd name="adj2" fmla="val 50000"/>
          </a:avLst>
        </a:prstGeom>
        <a:solidFill>
          <a:schemeClr val="accent5">
            <a:hueOff val="-2703417"/>
            <a:satOff val="-6968"/>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6143873" y="4450621"/>
        <a:ext cx="275577" cy="299968"/>
      </dsp:txXfrm>
    </dsp:sp>
    <dsp:sp modelId="{620451FC-ED26-40D6-B746-CF488FF1600B}">
      <dsp:nvSpPr>
        <dsp:cNvPr id="0" name=""/>
        <dsp:cNvSpPr/>
      </dsp:nvSpPr>
      <dsp:spPr>
        <a:xfrm>
          <a:off x="4517138" y="4451071"/>
          <a:ext cx="1481323" cy="1481323"/>
        </a:xfrm>
        <a:prstGeom prst="ellipse">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Educational Strategies</a:t>
          </a:r>
        </a:p>
      </dsp:txBody>
      <dsp:txXfrm>
        <a:off x="4734073" y="4668006"/>
        <a:ext cx="1047453" cy="1047453"/>
      </dsp:txXfrm>
    </dsp:sp>
    <dsp:sp modelId="{50F8FE9E-2DA5-4BC1-A3E9-D3CABB24A1B7}">
      <dsp:nvSpPr>
        <dsp:cNvPr id="0" name=""/>
        <dsp:cNvSpPr/>
      </dsp:nvSpPr>
      <dsp:spPr>
        <a:xfrm rot="12600000">
          <a:off x="4107535" y="4391300"/>
          <a:ext cx="393682" cy="499946"/>
        </a:xfrm>
        <a:prstGeom prst="rightArrow">
          <a:avLst>
            <a:gd name="adj1" fmla="val 60000"/>
            <a:gd name="adj2" fmla="val 50000"/>
          </a:avLst>
        </a:prstGeom>
        <a:solidFill>
          <a:schemeClr val="accent5">
            <a:hueOff val="-4055126"/>
            <a:satOff val="-10451"/>
            <a:lumOff val="-70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4217728" y="4520815"/>
        <a:ext cx="275577" cy="299968"/>
      </dsp:txXfrm>
    </dsp:sp>
    <dsp:sp modelId="{0835ED9B-4A43-4E92-AE5B-5B80920147B6}">
      <dsp:nvSpPr>
        <dsp:cNvPr id="0" name=""/>
        <dsp:cNvSpPr/>
      </dsp:nvSpPr>
      <dsp:spPr>
        <a:xfrm>
          <a:off x="2590992" y="3339011"/>
          <a:ext cx="1481323" cy="1481323"/>
        </a:xfrm>
        <a:prstGeom prst="ellipse">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Implementation</a:t>
          </a:r>
        </a:p>
      </dsp:txBody>
      <dsp:txXfrm>
        <a:off x="2807927" y="3555946"/>
        <a:ext cx="1047453" cy="1047453"/>
      </dsp:txXfrm>
    </dsp:sp>
    <dsp:sp modelId="{009B6889-13A8-4509-A01B-817B08F593F2}">
      <dsp:nvSpPr>
        <dsp:cNvPr id="0" name=""/>
        <dsp:cNvSpPr/>
      </dsp:nvSpPr>
      <dsp:spPr>
        <a:xfrm rot="16200000">
          <a:off x="3134813" y="2728781"/>
          <a:ext cx="393682" cy="499946"/>
        </a:xfrm>
        <a:prstGeom prst="rightArrow">
          <a:avLst>
            <a:gd name="adj1" fmla="val 60000"/>
            <a:gd name="adj2" fmla="val 50000"/>
          </a:avLst>
        </a:prstGeom>
        <a:solidFill>
          <a:schemeClr val="accent5">
            <a:hueOff val="-5406834"/>
            <a:satOff val="-13935"/>
            <a:lumOff val="-94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193866" y="2887823"/>
        <a:ext cx="275577" cy="299968"/>
      </dsp:txXfrm>
    </dsp:sp>
    <dsp:sp modelId="{39CD5E1D-C45A-476C-A9CD-3F556E895DBC}">
      <dsp:nvSpPr>
        <dsp:cNvPr id="0" name=""/>
        <dsp:cNvSpPr/>
      </dsp:nvSpPr>
      <dsp:spPr>
        <a:xfrm>
          <a:off x="2590992" y="1114890"/>
          <a:ext cx="1481323" cy="1481323"/>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Evaluation and Feedback</a:t>
          </a:r>
        </a:p>
      </dsp:txBody>
      <dsp:txXfrm>
        <a:off x="2807927" y="1331825"/>
        <a:ext cx="1047453" cy="1047453"/>
      </dsp:txXfrm>
    </dsp:sp>
    <dsp:sp modelId="{B975450B-6FA2-4DD9-B325-D97D4E3EC8A5}">
      <dsp:nvSpPr>
        <dsp:cNvPr id="0" name=""/>
        <dsp:cNvSpPr/>
      </dsp:nvSpPr>
      <dsp:spPr>
        <a:xfrm rot="19800000">
          <a:off x="4088236" y="1055119"/>
          <a:ext cx="393682" cy="499946"/>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096148" y="1184634"/>
        <a:ext cx="275577" cy="2999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71E14-C292-4A4C-9D01-185AECFCF83D}">
      <dsp:nvSpPr>
        <dsp:cNvPr id="0" name=""/>
        <dsp:cNvSpPr/>
      </dsp:nvSpPr>
      <dsp:spPr>
        <a:xfrm>
          <a:off x="4271949" y="65611"/>
          <a:ext cx="3149336" cy="314933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t>Increase scholarly output among residents</a:t>
          </a:r>
        </a:p>
      </dsp:txBody>
      <dsp:txXfrm>
        <a:off x="4691861" y="616745"/>
        <a:ext cx="2309513" cy="1417201"/>
      </dsp:txXfrm>
    </dsp:sp>
    <dsp:sp modelId="{92EC122C-CB32-3449-B446-8F8E78A4FA59}">
      <dsp:nvSpPr>
        <dsp:cNvPr id="0" name=""/>
        <dsp:cNvSpPr/>
      </dsp:nvSpPr>
      <dsp:spPr>
        <a:xfrm>
          <a:off x="5408335" y="2033946"/>
          <a:ext cx="3149336" cy="314933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t>Expose residents to non-clinical aspects of academic medicine</a:t>
          </a:r>
        </a:p>
      </dsp:txBody>
      <dsp:txXfrm>
        <a:off x="6371507" y="2847524"/>
        <a:ext cx="1889601" cy="1732135"/>
      </dsp:txXfrm>
    </dsp:sp>
    <dsp:sp modelId="{A324766D-637A-8143-A925-272DBAC8B4EC}">
      <dsp:nvSpPr>
        <dsp:cNvPr id="0" name=""/>
        <dsp:cNvSpPr/>
      </dsp:nvSpPr>
      <dsp:spPr>
        <a:xfrm>
          <a:off x="3135564" y="2033946"/>
          <a:ext cx="3149336" cy="314933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kern="1200" dirty="0"/>
            <a:t>Improve competitiveness of residents for fellowship and/or post-graduate academic positions</a:t>
          </a:r>
        </a:p>
      </dsp:txBody>
      <dsp:txXfrm>
        <a:off x="3432126" y="2847524"/>
        <a:ext cx="1889601" cy="17321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62514-3230-43DE-A4D2-5ED0EF179BCE}">
      <dsp:nvSpPr>
        <dsp:cNvPr id="0" name=""/>
        <dsp:cNvSpPr/>
      </dsp:nvSpPr>
      <dsp:spPr>
        <a:xfrm rot="21300000">
          <a:off x="19276" y="1866356"/>
          <a:ext cx="6243129" cy="714932"/>
        </a:xfrm>
        <a:prstGeom prst="mathMinus">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AE8E55-E6CB-4537-9E40-EFD38D073F98}">
      <dsp:nvSpPr>
        <dsp:cNvPr id="0" name=""/>
        <dsp:cNvSpPr/>
      </dsp:nvSpPr>
      <dsp:spPr>
        <a:xfrm>
          <a:off x="753801" y="222382"/>
          <a:ext cx="1884504" cy="1779058"/>
        </a:xfrm>
        <a:prstGeom prst="downArrow">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79488C-D2A6-4278-A071-08E4359A20EB}">
      <dsp:nvSpPr>
        <dsp:cNvPr id="0" name=""/>
        <dsp:cNvSpPr/>
      </dsp:nvSpPr>
      <dsp:spPr>
        <a:xfrm>
          <a:off x="3329291" y="0"/>
          <a:ext cx="2010138" cy="1868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Efficient</a:t>
          </a:r>
        </a:p>
      </dsp:txBody>
      <dsp:txXfrm>
        <a:off x="3329291" y="0"/>
        <a:ext cx="2010138" cy="1868010"/>
      </dsp:txXfrm>
    </dsp:sp>
    <dsp:sp modelId="{BE93A7D8-4255-4D6F-866E-CB3D28432CB3}">
      <dsp:nvSpPr>
        <dsp:cNvPr id="0" name=""/>
        <dsp:cNvSpPr/>
      </dsp:nvSpPr>
      <dsp:spPr>
        <a:xfrm>
          <a:off x="3643376" y="2446204"/>
          <a:ext cx="1884504" cy="1779058"/>
        </a:xfrm>
        <a:prstGeom prst="upArrow">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48B706-E180-474B-84B0-EB21C0A71AAB}">
      <dsp:nvSpPr>
        <dsp:cNvPr id="0" name=""/>
        <dsp:cNvSpPr/>
      </dsp:nvSpPr>
      <dsp:spPr>
        <a:xfrm>
          <a:off x="942252" y="2579634"/>
          <a:ext cx="2010138" cy="1868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Effective</a:t>
          </a:r>
        </a:p>
      </dsp:txBody>
      <dsp:txXfrm>
        <a:off x="942252" y="2579634"/>
        <a:ext cx="2010138" cy="18680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2C8D0-9164-413F-8B94-E4ED6B6DEDBE}">
      <dsp:nvSpPr>
        <dsp:cNvPr id="0" name=""/>
        <dsp:cNvSpPr/>
      </dsp:nvSpPr>
      <dsp:spPr>
        <a:xfrm>
          <a:off x="4517138" y="2829"/>
          <a:ext cx="1481323" cy="148132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Problem Identification and General Needs Assessment</a:t>
          </a:r>
        </a:p>
      </dsp:txBody>
      <dsp:txXfrm>
        <a:off x="4734073" y="219764"/>
        <a:ext cx="1047453" cy="1047453"/>
      </dsp:txXfrm>
    </dsp:sp>
    <dsp:sp modelId="{60FE3931-898B-473D-8323-32A09DCDE2BD}">
      <dsp:nvSpPr>
        <dsp:cNvPr id="0" name=""/>
        <dsp:cNvSpPr/>
      </dsp:nvSpPr>
      <dsp:spPr>
        <a:xfrm rot="1800000">
          <a:off x="6014382" y="1043977"/>
          <a:ext cx="393682" cy="49994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6022294" y="1114440"/>
        <a:ext cx="275577" cy="299968"/>
      </dsp:txXfrm>
    </dsp:sp>
    <dsp:sp modelId="{02D3F9BE-D434-47BC-A866-EBFF22B26254}">
      <dsp:nvSpPr>
        <dsp:cNvPr id="0" name=""/>
        <dsp:cNvSpPr/>
      </dsp:nvSpPr>
      <dsp:spPr>
        <a:xfrm>
          <a:off x="6443283" y="1114890"/>
          <a:ext cx="1481323" cy="1481323"/>
        </a:xfrm>
        <a:prstGeom prst="ellipse">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Targeted Needs Assessment</a:t>
          </a:r>
        </a:p>
      </dsp:txBody>
      <dsp:txXfrm>
        <a:off x="6660218" y="1331825"/>
        <a:ext cx="1047453" cy="1047453"/>
      </dsp:txXfrm>
    </dsp:sp>
    <dsp:sp modelId="{94D71DC0-5B46-477C-B47E-8DA96C0C1EA2}">
      <dsp:nvSpPr>
        <dsp:cNvPr id="0" name=""/>
        <dsp:cNvSpPr/>
      </dsp:nvSpPr>
      <dsp:spPr>
        <a:xfrm rot="5400000">
          <a:off x="6987104" y="2706497"/>
          <a:ext cx="393682" cy="499946"/>
        </a:xfrm>
        <a:prstGeom prst="rightArrow">
          <a:avLst>
            <a:gd name="adj1" fmla="val 60000"/>
            <a:gd name="adj2" fmla="val 50000"/>
          </a:avLst>
        </a:prstGeom>
        <a:solidFill>
          <a:schemeClr val="accent5">
            <a:hueOff val="-1351709"/>
            <a:satOff val="-3484"/>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7046157" y="2747434"/>
        <a:ext cx="275577" cy="299968"/>
      </dsp:txXfrm>
    </dsp:sp>
    <dsp:sp modelId="{11D9440A-4DEC-48CC-BC34-16A1D9AAC91D}">
      <dsp:nvSpPr>
        <dsp:cNvPr id="0" name=""/>
        <dsp:cNvSpPr/>
      </dsp:nvSpPr>
      <dsp:spPr>
        <a:xfrm>
          <a:off x="6443283" y="3339011"/>
          <a:ext cx="1481323" cy="1481323"/>
        </a:xfrm>
        <a:prstGeom prst="ellipse">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Goals and Objectives</a:t>
          </a:r>
        </a:p>
      </dsp:txBody>
      <dsp:txXfrm>
        <a:off x="6660218" y="3555946"/>
        <a:ext cx="1047453" cy="1047453"/>
      </dsp:txXfrm>
    </dsp:sp>
    <dsp:sp modelId="{78F8473B-2575-4B75-ADBC-9F11A7A2FF50}">
      <dsp:nvSpPr>
        <dsp:cNvPr id="0" name=""/>
        <dsp:cNvSpPr/>
      </dsp:nvSpPr>
      <dsp:spPr>
        <a:xfrm rot="9000000">
          <a:off x="6033680" y="4380158"/>
          <a:ext cx="393682" cy="499946"/>
        </a:xfrm>
        <a:prstGeom prst="rightArrow">
          <a:avLst>
            <a:gd name="adj1" fmla="val 60000"/>
            <a:gd name="adj2" fmla="val 50000"/>
          </a:avLst>
        </a:prstGeom>
        <a:solidFill>
          <a:schemeClr val="accent5">
            <a:hueOff val="-2703417"/>
            <a:satOff val="-6968"/>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6143873" y="4450621"/>
        <a:ext cx="275577" cy="299968"/>
      </dsp:txXfrm>
    </dsp:sp>
    <dsp:sp modelId="{620451FC-ED26-40D6-B746-CF488FF1600B}">
      <dsp:nvSpPr>
        <dsp:cNvPr id="0" name=""/>
        <dsp:cNvSpPr/>
      </dsp:nvSpPr>
      <dsp:spPr>
        <a:xfrm>
          <a:off x="4517138" y="4451071"/>
          <a:ext cx="1481323" cy="1481323"/>
        </a:xfrm>
        <a:prstGeom prst="ellipse">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Educational Strategies</a:t>
          </a:r>
        </a:p>
      </dsp:txBody>
      <dsp:txXfrm>
        <a:off x="4734073" y="4668006"/>
        <a:ext cx="1047453" cy="1047453"/>
      </dsp:txXfrm>
    </dsp:sp>
    <dsp:sp modelId="{50F8FE9E-2DA5-4BC1-A3E9-D3CABB24A1B7}">
      <dsp:nvSpPr>
        <dsp:cNvPr id="0" name=""/>
        <dsp:cNvSpPr/>
      </dsp:nvSpPr>
      <dsp:spPr>
        <a:xfrm rot="12600000">
          <a:off x="4107535" y="4391300"/>
          <a:ext cx="393682" cy="499946"/>
        </a:xfrm>
        <a:prstGeom prst="rightArrow">
          <a:avLst>
            <a:gd name="adj1" fmla="val 60000"/>
            <a:gd name="adj2" fmla="val 50000"/>
          </a:avLst>
        </a:prstGeom>
        <a:solidFill>
          <a:schemeClr val="accent5">
            <a:hueOff val="-4055126"/>
            <a:satOff val="-10451"/>
            <a:lumOff val="-70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4217728" y="4520815"/>
        <a:ext cx="275577" cy="299968"/>
      </dsp:txXfrm>
    </dsp:sp>
    <dsp:sp modelId="{0835ED9B-4A43-4E92-AE5B-5B80920147B6}">
      <dsp:nvSpPr>
        <dsp:cNvPr id="0" name=""/>
        <dsp:cNvSpPr/>
      </dsp:nvSpPr>
      <dsp:spPr>
        <a:xfrm>
          <a:off x="2590992" y="3339011"/>
          <a:ext cx="1481323" cy="1481323"/>
        </a:xfrm>
        <a:prstGeom prst="ellipse">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Implementation</a:t>
          </a:r>
        </a:p>
      </dsp:txBody>
      <dsp:txXfrm>
        <a:off x="2807927" y="3555946"/>
        <a:ext cx="1047453" cy="1047453"/>
      </dsp:txXfrm>
    </dsp:sp>
    <dsp:sp modelId="{009B6889-13A8-4509-A01B-817B08F593F2}">
      <dsp:nvSpPr>
        <dsp:cNvPr id="0" name=""/>
        <dsp:cNvSpPr/>
      </dsp:nvSpPr>
      <dsp:spPr>
        <a:xfrm rot="16200000">
          <a:off x="3134813" y="2728781"/>
          <a:ext cx="393682" cy="499946"/>
        </a:xfrm>
        <a:prstGeom prst="rightArrow">
          <a:avLst>
            <a:gd name="adj1" fmla="val 60000"/>
            <a:gd name="adj2" fmla="val 50000"/>
          </a:avLst>
        </a:prstGeom>
        <a:solidFill>
          <a:schemeClr val="accent5">
            <a:hueOff val="-5406834"/>
            <a:satOff val="-13935"/>
            <a:lumOff val="-94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193866" y="2887823"/>
        <a:ext cx="275577" cy="299968"/>
      </dsp:txXfrm>
    </dsp:sp>
    <dsp:sp modelId="{39CD5E1D-C45A-476C-A9CD-3F556E895DBC}">
      <dsp:nvSpPr>
        <dsp:cNvPr id="0" name=""/>
        <dsp:cNvSpPr/>
      </dsp:nvSpPr>
      <dsp:spPr>
        <a:xfrm>
          <a:off x="2590992" y="1114890"/>
          <a:ext cx="1481323" cy="1481323"/>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Evaluation and Feedback</a:t>
          </a:r>
        </a:p>
      </dsp:txBody>
      <dsp:txXfrm>
        <a:off x="2807927" y="1331825"/>
        <a:ext cx="1047453" cy="1047453"/>
      </dsp:txXfrm>
    </dsp:sp>
    <dsp:sp modelId="{B975450B-6FA2-4DD9-B325-D97D4E3EC8A5}">
      <dsp:nvSpPr>
        <dsp:cNvPr id="0" name=""/>
        <dsp:cNvSpPr/>
      </dsp:nvSpPr>
      <dsp:spPr>
        <a:xfrm rot="19800000">
          <a:off x="4088236" y="1055119"/>
          <a:ext cx="393682" cy="499946"/>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096148" y="1184634"/>
        <a:ext cx="275577" cy="29996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DEEB28-05B0-476C-98CD-BB050F0ED05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F8067D9-9D53-448F-8243-083EAB04BFC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5713AC-4B85-455A-8A7A-7D95998DC338}" type="datetimeFigureOut">
              <a:rPr lang="en-US" smtClean="0"/>
              <a:t>4/19/2022</a:t>
            </a:fld>
            <a:endParaRPr lang="en-US"/>
          </a:p>
        </p:txBody>
      </p:sp>
      <p:sp>
        <p:nvSpPr>
          <p:cNvPr id="4" name="Slide Image Placeholder 3">
            <a:extLst>
              <a:ext uri="{FF2B5EF4-FFF2-40B4-BE49-F238E27FC236}">
                <a16:creationId xmlns:a16="http://schemas.microsoft.com/office/drawing/2014/main" id="{98FA3C53-C14E-4D47-A2BE-F76283873012}"/>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2BA59511-280F-4880-B686-AC1F43C1F32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C5FF395-B394-4F22-B9E9-DAF13F51166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DD4E598E-71B3-475E-A707-73A43CBFE2A0}"/>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ACF980-7202-4F7D-AB24-A7ED5FEEEC5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Adult learning principles– we know most of these intuitively. Detailed description beyond the scope of this course, but suffice to say you want to consider things we know to be true about adult learners, such as that they are more likely to experience enduring learning if they are actively involved rather than sitting passively; that they are annoyed if we are too basic and don’t value their existing knowledge; you want to build upon what they already know; there is a max cognitive load (</a:t>
            </a:r>
            <a:r>
              <a:rPr lang="en-US" dirty="0" err="1"/>
              <a:t>eg</a:t>
            </a:r>
            <a:r>
              <a:rPr lang="en-US" dirty="0"/>
              <a:t> if there was just an event that is highly taxing to the residents, such as the death of a patient that many residents were just involved with, they may be less able to engage with new, challenging material without a lightening of that load--- adapt! Create a space to process that)</a:t>
            </a:r>
          </a:p>
          <a:p>
            <a:endParaRPr lang="en-US" dirty="0"/>
          </a:p>
          <a:p>
            <a:r>
              <a:rPr lang="en-US" dirty="0"/>
              <a:t>Aligned w/ objectives– we discussed earlier KSA.  You want to find something that matches.  If your objective is skill based, simply reading about it is not going to be a good strategy.  Example: Tyler’s mental health PEARL.  Gave knowledge which is requisite to the skill in a lecture, but his actual objective is to improve their skill– so he is doing a simulation to help them practice.  Similar for attitudes– Listening to a lecture on health disparity might shift some folks a bit, but creating space for written reflection and discussion that they have to participate in, especially if you ask them to expand upon or defend existing attitudes, is more likely to be effective.  </a:t>
            </a:r>
          </a:p>
          <a:p>
            <a:endParaRPr lang="en-US" dirty="0"/>
          </a:p>
          <a:p>
            <a:r>
              <a:rPr lang="en-US" dirty="0"/>
              <a:t>Institutional support, time and cost are somewhat linked.  Some teaching methods are more expensive– </a:t>
            </a:r>
            <a:r>
              <a:rPr lang="en-US" dirty="0" err="1"/>
              <a:t>eg</a:t>
            </a:r>
            <a:r>
              <a:rPr lang="en-US" dirty="0"/>
              <a:t> we are doing a sim with standardized patients for the suicide assessment.  That is $$.  SO you have to make a case for why this is a good use of money, and what benefit this will have over using peer or faculty “actors”.  For this topic, mental health, there is a clear call to action from the AAP, ACGME, and others that mental health is a crisis, and great evidence that just reading about this doesn’t really help.  Sometimes info from your generalized or targeted needs assessment can help here.  </a:t>
            </a:r>
          </a:p>
        </p:txBody>
      </p:sp>
      <p:sp>
        <p:nvSpPr>
          <p:cNvPr id="4" name="Slide Number Placeholder 3"/>
          <p:cNvSpPr>
            <a:spLocks noGrp="1"/>
          </p:cNvSpPr>
          <p:nvPr>
            <p:ph type="sldNum" sz="quarter" idx="5"/>
          </p:nvPr>
        </p:nvSpPr>
        <p:spPr/>
        <p:txBody>
          <a:bodyPr/>
          <a:lstStyle/>
          <a:p>
            <a:fld id="{EBC2C42C-F369-45C0-BFB5-A2A183242FB6}" type="slidenum">
              <a:rPr lang="en-US" smtClean="0"/>
              <a:t>18</a:t>
            </a:fld>
            <a:endParaRPr lang="en-US"/>
          </a:p>
        </p:txBody>
      </p:sp>
    </p:spTree>
    <p:extLst>
      <p:ext uri="{BB962C8B-B14F-4D97-AF65-F5344CB8AC3E}">
        <p14:creationId xmlns:p14="http://schemas.microsoft.com/office/powerpoint/2010/main" val="1752643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and discussion of different methods– we will not go through all this.</a:t>
            </a:r>
          </a:p>
          <a:p>
            <a:endParaRPr lang="en-US" dirty="0"/>
          </a:p>
          <a:p>
            <a:r>
              <a:rPr lang="en-US" dirty="0"/>
              <a:t>You can actually google and get a pdf of this table even if you don’t have the book: “kern's summary of advantages and disadvantages educational methods”</a:t>
            </a:r>
          </a:p>
          <a:p>
            <a:r>
              <a:rPr lang="en-US" dirty="0"/>
              <a:t>https://wiki.uiowa.edu/download/attachments/109784361/Kern%20et%20al%20Ed%20Methods%20Review.pdf?version=1&amp;modificationDate=1384870614637&amp;api=v2 </a:t>
            </a:r>
          </a:p>
        </p:txBody>
      </p:sp>
      <p:sp>
        <p:nvSpPr>
          <p:cNvPr id="4" name="Slide Number Placeholder 3"/>
          <p:cNvSpPr>
            <a:spLocks noGrp="1"/>
          </p:cNvSpPr>
          <p:nvPr>
            <p:ph type="sldNum" sz="quarter" idx="5"/>
          </p:nvPr>
        </p:nvSpPr>
        <p:spPr/>
        <p:txBody>
          <a:bodyPr/>
          <a:lstStyle/>
          <a:p>
            <a:fld id="{EBC2C42C-F369-45C0-BFB5-A2A183242FB6}" type="slidenum">
              <a:rPr lang="en-US" smtClean="0"/>
              <a:t>19</a:t>
            </a:fld>
            <a:endParaRPr lang="en-US"/>
          </a:p>
        </p:txBody>
      </p:sp>
    </p:spTree>
    <p:extLst>
      <p:ext uri="{BB962C8B-B14F-4D97-AF65-F5344CB8AC3E}">
        <p14:creationId xmlns:p14="http://schemas.microsoft.com/office/powerpoint/2010/main" val="78578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57923-71F4-8B4E-9FBC-11C9BF1C0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20891A-FC3B-1D41-8B75-D9D204A6F7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C1443F-687B-E249-9123-CDF1BD4E64B4}"/>
              </a:ext>
            </a:extLst>
          </p:cNvPr>
          <p:cNvSpPr>
            <a:spLocks noGrp="1"/>
          </p:cNvSpPr>
          <p:nvPr>
            <p:ph type="dt" sz="half" idx="10"/>
          </p:nvPr>
        </p:nvSpPr>
        <p:spPr/>
        <p:txBody>
          <a:bodyPr/>
          <a:lstStyle/>
          <a:p>
            <a:fld id="{541A08FC-5B38-CD4A-961D-F0D966440FDC}" type="datetimeFigureOut">
              <a:rPr lang="en-US" smtClean="0"/>
              <a:t>4/19/2022</a:t>
            </a:fld>
            <a:endParaRPr lang="en-US"/>
          </a:p>
        </p:txBody>
      </p:sp>
      <p:sp>
        <p:nvSpPr>
          <p:cNvPr id="5" name="Footer Placeholder 4">
            <a:extLst>
              <a:ext uri="{FF2B5EF4-FFF2-40B4-BE49-F238E27FC236}">
                <a16:creationId xmlns:a16="http://schemas.microsoft.com/office/drawing/2014/main" id="{D82AA416-4CFD-3440-A4BC-5AB9E2728D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24BD4F-996A-D843-87E7-74A6C3487597}"/>
              </a:ext>
            </a:extLst>
          </p:cNvPr>
          <p:cNvSpPr>
            <a:spLocks noGrp="1"/>
          </p:cNvSpPr>
          <p:nvPr>
            <p:ph type="sldNum" sz="quarter" idx="12"/>
          </p:nvPr>
        </p:nvSpPr>
        <p:spPr/>
        <p:txBody>
          <a:bodyPr/>
          <a:lstStyle/>
          <a:p>
            <a:fld id="{985BFC1D-1E33-234C-BA40-1D81EB947181}" type="slidenum">
              <a:rPr lang="en-US" smtClean="0"/>
              <a:t>‹#›</a:t>
            </a:fld>
            <a:endParaRPr lang="en-US"/>
          </a:p>
        </p:txBody>
      </p:sp>
    </p:spTree>
    <p:extLst>
      <p:ext uri="{BB962C8B-B14F-4D97-AF65-F5344CB8AC3E}">
        <p14:creationId xmlns:p14="http://schemas.microsoft.com/office/powerpoint/2010/main" val="469774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D4C1B-C7E6-0C40-964C-B8E9E0B98F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0856CD-B8B9-4043-9886-67AAA88B3AB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B9F7FC-BA6E-A240-9040-50E57C019970}"/>
              </a:ext>
            </a:extLst>
          </p:cNvPr>
          <p:cNvSpPr>
            <a:spLocks noGrp="1"/>
          </p:cNvSpPr>
          <p:nvPr>
            <p:ph type="dt" sz="half" idx="10"/>
          </p:nvPr>
        </p:nvSpPr>
        <p:spPr/>
        <p:txBody>
          <a:bodyPr/>
          <a:lstStyle/>
          <a:p>
            <a:fld id="{541A08FC-5B38-CD4A-961D-F0D966440FDC}" type="datetimeFigureOut">
              <a:rPr lang="en-US" smtClean="0"/>
              <a:t>4/19/2022</a:t>
            </a:fld>
            <a:endParaRPr lang="en-US"/>
          </a:p>
        </p:txBody>
      </p:sp>
      <p:sp>
        <p:nvSpPr>
          <p:cNvPr id="5" name="Footer Placeholder 4">
            <a:extLst>
              <a:ext uri="{FF2B5EF4-FFF2-40B4-BE49-F238E27FC236}">
                <a16:creationId xmlns:a16="http://schemas.microsoft.com/office/drawing/2014/main" id="{5B634091-66D8-A84F-95F7-71841982B1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C50574-FB11-994F-9119-3D723187D6AF}"/>
              </a:ext>
            </a:extLst>
          </p:cNvPr>
          <p:cNvSpPr>
            <a:spLocks noGrp="1"/>
          </p:cNvSpPr>
          <p:nvPr>
            <p:ph type="sldNum" sz="quarter" idx="12"/>
          </p:nvPr>
        </p:nvSpPr>
        <p:spPr/>
        <p:txBody>
          <a:bodyPr/>
          <a:lstStyle/>
          <a:p>
            <a:fld id="{985BFC1D-1E33-234C-BA40-1D81EB947181}" type="slidenum">
              <a:rPr lang="en-US" smtClean="0"/>
              <a:t>‹#›</a:t>
            </a:fld>
            <a:endParaRPr lang="en-US"/>
          </a:p>
        </p:txBody>
      </p:sp>
    </p:spTree>
    <p:extLst>
      <p:ext uri="{BB962C8B-B14F-4D97-AF65-F5344CB8AC3E}">
        <p14:creationId xmlns:p14="http://schemas.microsoft.com/office/powerpoint/2010/main" val="117575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53455-A800-B541-B93A-67223D72F1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2ED4E5-037E-B54E-9BEE-4ACAA5602D1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685783-DBB3-8345-82A3-9CA9CF923ED8}"/>
              </a:ext>
            </a:extLst>
          </p:cNvPr>
          <p:cNvSpPr>
            <a:spLocks noGrp="1"/>
          </p:cNvSpPr>
          <p:nvPr>
            <p:ph type="dt" sz="half" idx="10"/>
          </p:nvPr>
        </p:nvSpPr>
        <p:spPr/>
        <p:txBody>
          <a:bodyPr/>
          <a:lstStyle/>
          <a:p>
            <a:fld id="{541A08FC-5B38-CD4A-961D-F0D966440FDC}" type="datetimeFigureOut">
              <a:rPr lang="en-US" smtClean="0"/>
              <a:t>4/19/2022</a:t>
            </a:fld>
            <a:endParaRPr lang="en-US"/>
          </a:p>
        </p:txBody>
      </p:sp>
      <p:sp>
        <p:nvSpPr>
          <p:cNvPr id="5" name="Footer Placeholder 4">
            <a:extLst>
              <a:ext uri="{FF2B5EF4-FFF2-40B4-BE49-F238E27FC236}">
                <a16:creationId xmlns:a16="http://schemas.microsoft.com/office/drawing/2014/main" id="{075FC5BE-4397-414D-A338-D0DCD760B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ACD7E4-6A69-F340-B958-139C95942EA4}"/>
              </a:ext>
            </a:extLst>
          </p:cNvPr>
          <p:cNvSpPr>
            <a:spLocks noGrp="1"/>
          </p:cNvSpPr>
          <p:nvPr>
            <p:ph type="sldNum" sz="quarter" idx="12"/>
          </p:nvPr>
        </p:nvSpPr>
        <p:spPr/>
        <p:txBody>
          <a:bodyPr/>
          <a:lstStyle/>
          <a:p>
            <a:fld id="{985BFC1D-1E33-234C-BA40-1D81EB947181}" type="slidenum">
              <a:rPr lang="en-US" smtClean="0"/>
              <a:t>‹#›</a:t>
            </a:fld>
            <a:endParaRPr lang="en-US"/>
          </a:p>
        </p:txBody>
      </p:sp>
    </p:spTree>
    <p:extLst>
      <p:ext uri="{BB962C8B-B14F-4D97-AF65-F5344CB8AC3E}">
        <p14:creationId xmlns:p14="http://schemas.microsoft.com/office/powerpoint/2010/main" val="322056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D1C78-F79C-014B-88DF-58134A4875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23CD89-08B7-3C4E-9249-FE5D1859BE1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502657-00C1-F949-9413-40276978331D}"/>
              </a:ext>
            </a:extLst>
          </p:cNvPr>
          <p:cNvSpPr>
            <a:spLocks noGrp="1"/>
          </p:cNvSpPr>
          <p:nvPr>
            <p:ph type="dt" sz="half" idx="10"/>
          </p:nvPr>
        </p:nvSpPr>
        <p:spPr/>
        <p:txBody>
          <a:bodyPr/>
          <a:lstStyle/>
          <a:p>
            <a:fld id="{541A08FC-5B38-CD4A-961D-F0D966440FDC}" type="datetimeFigureOut">
              <a:rPr lang="en-US" smtClean="0"/>
              <a:t>4/19/2022</a:t>
            </a:fld>
            <a:endParaRPr lang="en-US"/>
          </a:p>
        </p:txBody>
      </p:sp>
      <p:sp>
        <p:nvSpPr>
          <p:cNvPr id="5" name="Footer Placeholder 4">
            <a:extLst>
              <a:ext uri="{FF2B5EF4-FFF2-40B4-BE49-F238E27FC236}">
                <a16:creationId xmlns:a16="http://schemas.microsoft.com/office/drawing/2014/main" id="{B53CE673-7389-954E-B83D-0198B6EAFB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06AA32-9373-874D-8C5D-0CCB52D99F9E}"/>
              </a:ext>
            </a:extLst>
          </p:cNvPr>
          <p:cNvSpPr>
            <a:spLocks noGrp="1"/>
          </p:cNvSpPr>
          <p:nvPr>
            <p:ph type="sldNum" sz="quarter" idx="12"/>
          </p:nvPr>
        </p:nvSpPr>
        <p:spPr/>
        <p:txBody>
          <a:bodyPr/>
          <a:lstStyle/>
          <a:p>
            <a:fld id="{985BFC1D-1E33-234C-BA40-1D81EB947181}" type="slidenum">
              <a:rPr lang="en-US" smtClean="0"/>
              <a:t>‹#›</a:t>
            </a:fld>
            <a:endParaRPr lang="en-US"/>
          </a:p>
        </p:txBody>
      </p:sp>
    </p:spTree>
    <p:extLst>
      <p:ext uri="{BB962C8B-B14F-4D97-AF65-F5344CB8AC3E}">
        <p14:creationId xmlns:p14="http://schemas.microsoft.com/office/powerpoint/2010/main" val="798860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4E336-9B06-9645-8D24-63D44D13CE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60479F-E085-4B4C-857B-CD91DA2DF9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AF62BA9-F6EB-9144-BE2C-F062558DD014}"/>
              </a:ext>
            </a:extLst>
          </p:cNvPr>
          <p:cNvSpPr>
            <a:spLocks noGrp="1"/>
          </p:cNvSpPr>
          <p:nvPr>
            <p:ph type="dt" sz="half" idx="10"/>
          </p:nvPr>
        </p:nvSpPr>
        <p:spPr/>
        <p:txBody>
          <a:bodyPr/>
          <a:lstStyle/>
          <a:p>
            <a:fld id="{541A08FC-5B38-CD4A-961D-F0D966440FDC}" type="datetimeFigureOut">
              <a:rPr lang="en-US" smtClean="0"/>
              <a:t>4/19/2022</a:t>
            </a:fld>
            <a:endParaRPr lang="en-US"/>
          </a:p>
        </p:txBody>
      </p:sp>
      <p:sp>
        <p:nvSpPr>
          <p:cNvPr id="5" name="Footer Placeholder 4">
            <a:extLst>
              <a:ext uri="{FF2B5EF4-FFF2-40B4-BE49-F238E27FC236}">
                <a16:creationId xmlns:a16="http://schemas.microsoft.com/office/drawing/2014/main" id="{206034C8-1F46-F449-9529-F984124CA3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D3571D-4D09-0742-A435-8A9CC0E49755}"/>
              </a:ext>
            </a:extLst>
          </p:cNvPr>
          <p:cNvSpPr>
            <a:spLocks noGrp="1"/>
          </p:cNvSpPr>
          <p:nvPr>
            <p:ph type="sldNum" sz="quarter" idx="12"/>
          </p:nvPr>
        </p:nvSpPr>
        <p:spPr/>
        <p:txBody>
          <a:bodyPr/>
          <a:lstStyle/>
          <a:p>
            <a:fld id="{985BFC1D-1E33-234C-BA40-1D81EB947181}" type="slidenum">
              <a:rPr lang="en-US" smtClean="0"/>
              <a:t>‹#›</a:t>
            </a:fld>
            <a:endParaRPr lang="en-US"/>
          </a:p>
        </p:txBody>
      </p:sp>
    </p:spTree>
    <p:extLst>
      <p:ext uri="{BB962C8B-B14F-4D97-AF65-F5344CB8AC3E}">
        <p14:creationId xmlns:p14="http://schemas.microsoft.com/office/powerpoint/2010/main" val="277210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9BE7F-6F72-134F-B664-B07F87FC4E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BE2478-D8BB-1748-9033-6B0B9E670C0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46D4F4-F77F-FB48-BA34-B6B6150F990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C6AF9B-C01A-BD42-BC41-46222D8F8680}"/>
              </a:ext>
            </a:extLst>
          </p:cNvPr>
          <p:cNvSpPr>
            <a:spLocks noGrp="1"/>
          </p:cNvSpPr>
          <p:nvPr>
            <p:ph type="dt" sz="half" idx="10"/>
          </p:nvPr>
        </p:nvSpPr>
        <p:spPr/>
        <p:txBody>
          <a:bodyPr/>
          <a:lstStyle/>
          <a:p>
            <a:fld id="{541A08FC-5B38-CD4A-961D-F0D966440FDC}" type="datetimeFigureOut">
              <a:rPr lang="en-US" smtClean="0"/>
              <a:t>4/19/2022</a:t>
            </a:fld>
            <a:endParaRPr lang="en-US"/>
          </a:p>
        </p:txBody>
      </p:sp>
      <p:sp>
        <p:nvSpPr>
          <p:cNvPr id="6" name="Footer Placeholder 5">
            <a:extLst>
              <a:ext uri="{FF2B5EF4-FFF2-40B4-BE49-F238E27FC236}">
                <a16:creationId xmlns:a16="http://schemas.microsoft.com/office/drawing/2014/main" id="{B176E995-8268-3B45-807B-147D3CC66D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0FBFF7-12D5-7C48-A8DD-6D9B0FD0BE81}"/>
              </a:ext>
            </a:extLst>
          </p:cNvPr>
          <p:cNvSpPr>
            <a:spLocks noGrp="1"/>
          </p:cNvSpPr>
          <p:nvPr>
            <p:ph type="sldNum" sz="quarter" idx="12"/>
          </p:nvPr>
        </p:nvSpPr>
        <p:spPr/>
        <p:txBody>
          <a:bodyPr/>
          <a:lstStyle/>
          <a:p>
            <a:fld id="{985BFC1D-1E33-234C-BA40-1D81EB947181}" type="slidenum">
              <a:rPr lang="en-US" smtClean="0"/>
              <a:t>‹#›</a:t>
            </a:fld>
            <a:endParaRPr lang="en-US"/>
          </a:p>
        </p:txBody>
      </p:sp>
    </p:spTree>
    <p:extLst>
      <p:ext uri="{BB962C8B-B14F-4D97-AF65-F5344CB8AC3E}">
        <p14:creationId xmlns:p14="http://schemas.microsoft.com/office/powerpoint/2010/main" val="165615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F9C06-04D3-364B-9B9C-A23250B419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9BF007-C020-3F49-A5BD-3580C8280E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AC9D566-378A-7348-843C-DDFA0B43997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09C45D-9CC0-C448-8444-19A0B0058B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514198C-8F05-BE40-9285-29B55576E0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0EA1F9-6DDD-4345-AC5E-A68C09E61B0C}"/>
              </a:ext>
            </a:extLst>
          </p:cNvPr>
          <p:cNvSpPr>
            <a:spLocks noGrp="1"/>
          </p:cNvSpPr>
          <p:nvPr>
            <p:ph type="dt" sz="half" idx="10"/>
          </p:nvPr>
        </p:nvSpPr>
        <p:spPr/>
        <p:txBody>
          <a:bodyPr/>
          <a:lstStyle/>
          <a:p>
            <a:fld id="{541A08FC-5B38-CD4A-961D-F0D966440FDC}" type="datetimeFigureOut">
              <a:rPr lang="en-US" smtClean="0"/>
              <a:t>4/19/2022</a:t>
            </a:fld>
            <a:endParaRPr lang="en-US"/>
          </a:p>
        </p:txBody>
      </p:sp>
      <p:sp>
        <p:nvSpPr>
          <p:cNvPr id="8" name="Footer Placeholder 7">
            <a:extLst>
              <a:ext uri="{FF2B5EF4-FFF2-40B4-BE49-F238E27FC236}">
                <a16:creationId xmlns:a16="http://schemas.microsoft.com/office/drawing/2014/main" id="{407BE413-9313-6D46-93BB-B9C1AAFD24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A68278-CA42-194C-82B2-EB9539617D15}"/>
              </a:ext>
            </a:extLst>
          </p:cNvPr>
          <p:cNvSpPr>
            <a:spLocks noGrp="1"/>
          </p:cNvSpPr>
          <p:nvPr>
            <p:ph type="sldNum" sz="quarter" idx="12"/>
          </p:nvPr>
        </p:nvSpPr>
        <p:spPr/>
        <p:txBody>
          <a:bodyPr/>
          <a:lstStyle/>
          <a:p>
            <a:fld id="{985BFC1D-1E33-234C-BA40-1D81EB947181}" type="slidenum">
              <a:rPr lang="en-US" smtClean="0"/>
              <a:t>‹#›</a:t>
            </a:fld>
            <a:endParaRPr lang="en-US"/>
          </a:p>
        </p:txBody>
      </p:sp>
    </p:spTree>
    <p:extLst>
      <p:ext uri="{BB962C8B-B14F-4D97-AF65-F5344CB8AC3E}">
        <p14:creationId xmlns:p14="http://schemas.microsoft.com/office/powerpoint/2010/main" val="346847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082AE-3C79-6342-A3C9-3A6B8CB559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D15B2-6833-9441-9D44-996ADC600FD1}"/>
              </a:ext>
            </a:extLst>
          </p:cNvPr>
          <p:cNvSpPr>
            <a:spLocks noGrp="1"/>
          </p:cNvSpPr>
          <p:nvPr>
            <p:ph type="dt" sz="half" idx="10"/>
          </p:nvPr>
        </p:nvSpPr>
        <p:spPr/>
        <p:txBody>
          <a:bodyPr/>
          <a:lstStyle/>
          <a:p>
            <a:fld id="{541A08FC-5B38-CD4A-961D-F0D966440FDC}" type="datetimeFigureOut">
              <a:rPr lang="en-US" smtClean="0"/>
              <a:t>4/19/2022</a:t>
            </a:fld>
            <a:endParaRPr lang="en-US"/>
          </a:p>
        </p:txBody>
      </p:sp>
      <p:sp>
        <p:nvSpPr>
          <p:cNvPr id="4" name="Footer Placeholder 3">
            <a:extLst>
              <a:ext uri="{FF2B5EF4-FFF2-40B4-BE49-F238E27FC236}">
                <a16:creationId xmlns:a16="http://schemas.microsoft.com/office/drawing/2014/main" id="{6BA45D91-5706-5045-8907-BB7613AA5A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9FEAB8-35F4-D540-8A32-8E85C11629F5}"/>
              </a:ext>
            </a:extLst>
          </p:cNvPr>
          <p:cNvSpPr>
            <a:spLocks noGrp="1"/>
          </p:cNvSpPr>
          <p:nvPr>
            <p:ph type="sldNum" sz="quarter" idx="12"/>
          </p:nvPr>
        </p:nvSpPr>
        <p:spPr/>
        <p:txBody>
          <a:bodyPr/>
          <a:lstStyle/>
          <a:p>
            <a:fld id="{985BFC1D-1E33-234C-BA40-1D81EB947181}" type="slidenum">
              <a:rPr lang="en-US" smtClean="0"/>
              <a:t>‹#›</a:t>
            </a:fld>
            <a:endParaRPr lang="en-US"/>
          </a:p>
        </p:txBody>
      </p:sp>
    </p:spTree>
    <p:extLst>
      <p:ext uri="{BB962C8B-B14F-4D97-AF65-F5344CB8AC3E}">
        <p14:creationId xmlns:p14="http://schemas.microsoft.com/office/powerpoint/2010/main" val="4017879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D95516-30DA-3E4D-9865-7ED50235026B}"/>
              </a:ext>
            </a:extLst>
          </p:cNvPr>
          <p:cNvSpPr>
            <a:spLocks noGrp="1"/>
          </p:cNvSpPr>
          <p:nvPr>
            <p:ph type="dt" sz="half" idx="10"/>
          </p:nvPr>
        </p:nvSpPr>
        <p:spPr/>
        <p:txBody>
          <a:bodyPr/>
          <a:lstStyle/>
          <a:p>
            <a:fld id="{541A08FC-5B38-CD4A-961D-F0D966440FDC}" type="datetimeFigureOut">
              <a:rPr lang="en-US" smtClean="0"/>
              <a:t>4/19/2022</a:t>
            </a:fld>
            <a:endParaRPr lang="en-US"/>
          </a:p>
        </p:txBody>
      </p:sp>
      <p:sp>
        <p:nvSpPr>
          <p:cNvPr id="3" name="Footer Placeholder 2">
            <a:extLst>
              <a:ext uri="{FF2B5EF4-FFF2-40B4-BE49-F238E27FC236}">
                <a16:creationId xmlns:a16="http://schemas.microsoft.com/office/drawing/2014/main" id="{72426BA8-2FA9-7B48-BB9A-EC1A8497EE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B158EC-C3A8-0342-847E-964F4850DC4B}"/>
              </a:ext>
            </a:extLst>
          </p:cNvPr>
          <p:cNvSpPr>
            <a:spLocks noGrp="1"/>
          </p:cNvSpPr>
          <p:nvPr>
            <p:ph type="sldNum" sz="quarter" idx="12"/>
          </p:nvPr>
        </p:nvSpPr>
        <p:spPr/>
        <p:txBody>
          <a:bodyPr/>
          <a:lstStyle/>
          <a:p>
            <a:fld id="{985BFC1D-1E33-234C-BA40-1D81EB947181}" type="slidenum">
              <a:rPr lang="en-US" smtClean="0"/>
              <a:t>‹#›</a:t>
            </a:fld>
            <a:endParaRPr lang="en-US"/>
          </a:p>
        </p:txBody>
      </p:sp>
    </p:spTree>
    <p:extLst>
      <p:ext uri="{BB962C8B-B14F-4D97-AF65-F5344CB8AC3E}">
        <p14:creationId xmlns:p14="http://schemas.microsoft.com/office/powerpoint/2010/main" val="1338157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9681F-BD18-674F-8125-FB6120B4AF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45EA32-2BCA-E747-B1E3-634186C220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E0DC33-3711-3D40-8CAB-9672EFDF82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83BA6F2-6BFF-6F4C-BBFB-B837ED0370EB}"/>
              </a:ext>
            </a:extLst>
          </p:cNvPr>
          <p:cNvSpPr>
            <a:spLocks noGrp="1"/>
          </p:cNvSpPr>
          <p:nvPr>
            <p:ph type="dt" sz="half" idx="10"/>
          </p:nvPr>
        </p:nvSpPr>
        <p:spPr/>
        <p:txBody>
          <a:bodyPr/>
          <a:lstStyle/>
          <a:p>
            <a:fld id="{541A08FC-5B38-CD4A-961D-F0D966440FDC}" type="datetimeFigureOut">
              <a:rPr lang="en-US" smtClean="0"/>
              <a:t>4/19/2022</a:t>
            </a:fld>
            <a:endParaRPr lang="en-US"/>
          </a:p>
        </p:txBody>
      </p:sp>
      <p:sp>
        <p:nvSpPr>
          <p:cNvPr id="6" name="Footer Placeholder 5">
            <a:extLst>
              <a:ext uri="{FF2B5EF4-FFF2-40B4-BE49-F238E27FC236}">
                <a16:creationId xmlns:a16="http://schemas.microsoft.com/office/drawing/2014/main" id="{D4252B65-520A-BB4B-8385-AFC958C79C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F9918B-A85D-7E46-A403-17B116126D99}"/>
              </a:ext>
            </a:extLst>
          </p:cNvPr>
          <p:cNvSpPr>
            <a:spLocks noGrp="1"/>
          </p:cNvSpPr>
          <p:nvPr>
            <p:ph type="sldNum" sz="quarter" idx="12"/>
          </p:nvPr>
        </p:nvSpPr>
        <p:spPr/>
        <p:txBody>
          <a:bodyPr/>
          <a:lstStyle/>
          <a:p>
            <a:fld id="{985BFC1D-1E33-234C-BA40-1D81EB947181}" type="slidenum">
              <a:rPr lang="en-US" smtClean="0"/>
              <a:t>‹#›</a:t>
            </a:fld>
            <a:endParaRPr lang="en-US"/>
          </a:p>
        </p:txBody>
      </p:sp>
    </p:spTree>
    <p:extLst>
      <p:ext uri="{BB962C8B-B14F-4D97-AF65-F5344CB8AC3E}">
        <p14:creationId xmlns:p14="http://schemas.microsoft.com/office/powerpoint/2010/main" val="1230673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B69EA-35A0-E44B-8172-38FD6EE78F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7DB8DA-A52C-2846-8D14-AB9AD0E590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A26AB6-DEE4-0B49-9271-43411A6F2F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49F5AA9-5AFB-7148-85FF-6A4148C0EF8D}"/>
              </a:ext>
            </a:extLst>
          </p:cNvPr>
          <p:cNvSpPr>
            <a:spLocks noGrp="1"/>
          </p:cNvSpPr>
          <p:nvPr>
            <p:ph type="dt" sz="half" idx="10"/>
          </p:nvPr>
        </p:nvSpPr>
        <p:spPr/>
        <p:txBody>
          <a:bodyPr/>
          <a:lstStyle/>
          <a:p>
            <a:fld id="{541A08FC-5B38-CD4A-961D-F0D966440FDC}" type="datetimeFigureOut">
              <a:rPr lang="en-US" smtClean="0"/>
              <a:t>4/19/2022</a:t>
            </a:fld>
            <a:endParaRPr lang="en-US"/>
          </a:p>
        </p:txBody>
      </p:sp>
      <p:sp>
        <p:nvSpPr>
          <p:cNvPr id="6" name="Footer Placeholder 5">
            <a:extLst>
              <a:ext uri="{FF2B5EF4-FFF2-40B4-BE49-F238E27FC236}">
                <a16:creationId xmlns:a16="http://schemas.microsoft.com/office/drawing/2014/main" id="{86D3C3A4-9FBE-B546-9A66-46E0985193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C96C6A-57AB-B34C-B874-CB8BA10DC6A8}"/>
              </a:ext>
            </a:extLst>
          </p:cNvPr>
          <p:cNvSpPr>
            <a:spLocks noGrp="1"/>
          </p:cNvSpPr>
          <p:nvPr>
            <p:ph type="sldNum" sz="quarter" idx="12"/>
          </p:nvPr>
        </p:nvSpPr>
        <p:spPr/>
        <p:txBody>
          <a:bodyPr/>
          <a:lstStyle/>
          <a:p>
            <a:fld id="{985BFC1D-1E33-234C-BA40-1D81EB947181}" type="slidenum">
              <a:rPr lang="en-US" smtClean="0"/>
              <a:t>‹#›</a:t>
            </a:fld>
            <a:endParaRPr lang="en-US"/>
          </a:p>
        </p:txBody>
      </p:sp>
    </p:spTree>
    <p:extLst>
      <p:ext uri="{BB962C8B-B14F-4D97-AF65-F5344CB8AC3E}">
        <p14:creationId xmlns:p14="http://schemas.microsoft.com/office/powerpoint/2010/main" val="1043065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71F418-199D-D642-99D4-2A81C07C96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79361A-11CA-D742-9B16-007E70ED66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9A867-FCCA-984D-92D0-E05E4BD7B9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A08FC-5B38-CD4A-961D-F0D966440FDC}" type="datetimeFigureOut">
              <a:rPr lang="en-US" smtClean="0"/>
              <a:t>4/19/2022</a:t>
            </a:fld>
            <a:endParaRPr lang="en-US"/>
          </a:p>
        </p:txBody>
      </p:sp>
      <p:sp>
        <p:nvSpPr>
          <p:cNvPr id="5" name="Footer Placeholder 4">
            <a:extLst>
              <a:ext uri="{FF2B5EF4-FFF2-40B4-BE49-F238E27FC236}">
                <a16:creationId xmlns:a16="http://schemas.microsoft.com/office/drawing/2014/main" id="{73BA26A9-80B0-384A-9E48-8A4E77BE2B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05DDEF-B8F8-6840-91C6-855B45CD3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5BFC1D-1E33-234C-BA40-1D81EB947181}" type="slidenum">
              <a:rPr lang="en-US" smtClean="0"/>
              <a:t>‹#›</a:t>
            </a:fld>
            <a:endParaRPr lang="en-US"/>
          </a:p>
        </p:txBody>
      </p:sp>
    </p:spTree>
    <p:extLst>
      <p:ext uri="{BB962C8B-B14F-4D97-AF65-F5344CB8AC3E}">
        <p14:creationId xmlns:p14="http://schemas.microsoft.com/office/powerpoint/2010/main" val="4047777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16.svg"/><Relationship Id="rId5" Type="http://schemas.openxmlformats.org/officeDocument/2006/relationships/diagramQuickStyle" Target="../diagrams/quickStyle3.xml"/><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diagramLayout" Target="../diagrams/layout3.xml"/><Relationship Id="rId9" Type="http://schemas.openxmlformats.org/officeDocument/2006/relationships/image" Target="../media/image14.svg"/><Relationship Id="rId1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google.com/imgres?imgurl=https%3A%2F%2Fwww.pewtrusts.org%2F-%2Fmedia%2Fpost-launch-images%2F2020%2F10%2Fjpal_heroimage_16-9.png&amp;imgrefurl=https%3A%2F%2Fwww.pewtrusts.org%2Fresearch-and-analysis%2Ffact-sheets%2F2020%2F10%2Fwhat-drives-program-evaluation-costs&amp;tbnid=S6tgYBHznlWlbM&amp;vet=12ahUKEwijs4HW56D3AhXRrmoFHUmBC0oQMygDegUIARDbAQ..i&amp;docid=2lG3oOcLsP87BM&amp;w=1920&amp;h=1080&amp;q=evaluation&amp;client=firefox-b-1-d&amp;ved=2ahUKEwijs4HW56D3AhXRrmoFHUmBC0oQMygDegUIARDbAQ"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E0BA2C2-F19E-4728-84DD-62569B02D223}"/>
              </a:ext>
            </a:extLst>
          </p:cNvPr>
          <p:cNvGraphicFramePr>
            <a:graphicFrameLocks noGrp="1"/>
          </p:cNvGraphicFramePr>
          <p:nvPr>
            <p:ph idx="1"/>
            <p:extLst/>
          </p:nvPr>
        </p:nvGraphicFramePr>
        <p:xfrm>
          <a:off x="838200" y="241738"/>
          <a:ext cx="10515600" cy="5935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235820C6-5BFF-47BC-84B5-53978FD7ED4C}"/>
              </a:ext>
            </a:extLst>
          </p:cNvPr>
          <p:cNvSpPr txBox="1"/>
          <p:nvPr/>
        </p:nvSpPr>
        <p:spPr>
          <a:xfrm>
            <a:off x="5199529" y="2644588"/>
            <a:ext cx="1810871" cy="1200329"/>
          </a:xfrm>
          <a:prstGeom prst="rect">
            <a:avLst/>
          </a:prstGeom>
          <a:noFill/>
        </p:spPr>
        <p:txBody>
          <a:bodyPr wrap="square" rtlCol="0">
            <a:spAutoFit/>
          </a:bodyPr>
          <a:lstStyle/>
          <a:p>
            <a:pPr algn="ctr"/>
            <a:r>
              <a:rPr lang="en-US" sz="3600" dirty="0"/>
              <a:t>Kern’s Six Steps</a:t>
            </a:r>
          </a:p>
        </p:txBody>
      </p:sp>
    </p:spTree>
    <p:extLst>
      <p:ext uri="{BB962C8B-B14F-4D97-AF65-F5344CB8AC3E}">
        <p14:creationId xmlns:p14="http://schemas.microsoft.com/office/powerpoint/2010/main" val="678620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0E22A-F2C5-8743-AB2C-65CE8E0BD6A8}"/>
              </a:ext>
            </a:extLst>
          </p:cNvPr>
          <p:cNvSpPr>
            <a:spLocks noGrp="1"/>
          </p:cNvSpPr>
          <p:nvPr>
            <p:ph type="title"/>
          </p:nvPr>
        </p:nvSpPr>
        <p:spPr/>
        <p:txBody>
          <a:bodyPr/>
          <a:lstStyle/>
          <a:p>
            <a:r>
              <a:rPr lang="en-US" dirty="0"/>
              <a:t>Step 3: Goals and </a:t>
            </a:r>
            <a:r>
              <a:rPr lang="en-US" b="1" dirty="0">
                <a:solidFill>
                  <a:srgbClr val="FF0000"/>
                </a:solidFill>
              </a:rPr>
              <a:t>Objectives</a:t>
            </a:r>
          </a:p>
        </p:txBody>
      </p:sp>
      <p:sp>
        <p:nvSpPr>
          <p:cNvPr id="3" name="Content Placeholder 2">
            <a:extLst>
              <a:ext uri="{FF2B5EF4-FFF2-40B4-BE49-F238E27FC236}">
                <a16:creationId xmlns:a16="http://schemas.microsoft.com/office/drawing/2014/main" id="{53956925-D026-4332-AD5E-27D40D44A7F2}"/>
              </a:ext>
            </a:extLst>
          </p:cNvPr>
          <p:cNvSpPr>
            <a:spLocks noGrp="1"/>
          </p:cNvSpPr>
          <p:nvPr>
            <p:ph idx="1"/>
          </p:nvPr>
        </p:nvSpPr>
        <p:spPr/>
        <p:txBody>
          <a:bodyPr/>
          <a:lstStyle/>
          <a:p>
            <a:r>
              <a:rPr lang="en-US" dirty="0"/>
              <a:t>Defined, narrow</a:t>
            </a:r>
          </a:p>
          <a:p>
            <a:r>
              <a:rPr lang="en-US" dirty="0"/>
              <a:t>What you will achieve in one or two sessions</a:t>
            </a:r>
          </a:p>
          <a:p>
            <a:r>
              <a:rPr lang="en-US" dirty="0"/>
              <a:t>Think SMART (Specific, Measurable, Attainable, Relevant, Time-based)</a:t>
            </a:r>
          </a:p>
          <a:p>
            <a:r>
              <a:rPr lang="en-US" dirty="0"/>
              <a:t>Start with a stem:</a:t>
            </a:r>
          </a:p>
          <a:p>
            <a:pPr lvl="1"/>
            <a:r>
              <a:rPr lang="en-US" dirty="0"/>
              <a:t>By the end of this session, learners will be able to…</a:t>
            </a:r>
          </a:p>
          <a:p>
            <a:pPr lvl="1"/>
            <a:r>
              <a:rPr lang="en-US" dirty="0"/>
              <a:t>By the end of this workshop, learners will demonstrate improved confidence in…</a:t>
            </a:r>
          </a:p>
        </p:txBody>
      </p:sp>
    </p:spTree>
    <p:extLst>
      <p:ext uri="{BB962C8B-B14F-4D97-AF65-F5344CB8AC3E}">
        <p14:creationId xmlns:p14="http://schemas.microsoft.com/office/powerpoint/2010/main" val="61401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9CD3E5-B050-418C-9213-9BDDD6EFEDE5}"/>
              </a:ext>
            </a:extLst>
          </p:cNvPr>
          <p:cNvPicPr>
            <a:picLocks noChangeAspect="1"/>
          </p:cNvPicPr>
          <p:nvPr/>
        </p:nvPicPr>
        <p:blipFill>
          <a:blip r:embed="rId2"/>
          <a:stretch>
            <a:fillRect/>
          </a:stretch>
        </p:blipFill>
        <p:spPr>
          <a:xfrm>
            <a:off x="1386352" y="0"/>
            <a:ext cx="9419296" cy="6858000"/>
          </a:xfrm>
          <a:prstGeom prst="rect">
            <a:avLst/>
          </a:prstGeom>
        </p:spPr>
      </p:pic>
      <p:sp>
        <p:nvSpPr>
          <p:cNvPr id="5" name="TextBox 4">
            <a:extLst>
              <a:ext uri="{FF2B5EF4-FFF2-40B4-BE49-F238E27FC236}">
                <a16:creationId xmlns:a16="http://schemas.microsoft.com/office/drawing/2014/main" id="{67DB83E6-32CF-402D-B67E-EF4A9B2AF4F5}"/>
              </a:ext>
            </a:extLst>
          </p:cNvPr>
          <p:cNvSpPr txBox="1"/>
          <p:nvPr/>
        </p:nvSpPr>
        <p:spPr>
          <a:xfrm>
            <a:off x="4151587" y="4235670"/>
            <a:ext cx="683172" cy="369332"/>
          </a:xfrm>
          <a:prstGeom prst="rect">
            <a:avLst/>
          </a:prstGeom>
          <a:solidFill>
            <a:schemeClr val="bg1"/>
          </a:solidFill>
        </p:spPr>
        <p:txBody>
          <a:bodyPr wrap="square" rtlCol="0">
            <a:spAutoFit/>
          </a:bodyPr>
          <a:lstStyle/>
          <a:p>
            <a:r>
              <a:rPr lang="en-US" b="1" dirty="0"/>
              <a:t>Skills</a:t>
            </a:r>
          </a:p>
        </p:txBody>
      </p:sp>
      <p:sp>
        <p:nvSpPr>
          <p:cNvPr id="6" name="TextBox 5">
            <a:extLst>
              <a:ext uri="{FF2B5EF4-FFF2-40B4-BE49-F238E27FC236}">
                <a16:creationId xmlns:a16="http://schemas.microsoft.com/office/drawing/2014/main" id="{529D7890-2A1A-4726-8151-3A4855C74D61}"/>
              </a:ext>
            </a:extLst>
          </p:cNvPr>
          <p:cNvSpPr txBox="1"/>
          <p:nvPr/>
        </p:nvSpPr>
        <p:spPr>
          <a:xfrm>
            <a:off x="4493173" y="4955628"/>
            <a:ext cx="1324303" cy="369332"/>
          </a:xfrm>
          <a:prstGeom prst="rect">
            <a:avLst/>
          </a:prstGeom>
          <a:solidFill>
            <a:schemeClr val="bg1"/>
          </a:solidFill>
        </p:spPr>
        <p:txBody>
          <a:bodyPr wrap="square" rtlCol="0">
            <a:spAutoFit/>
          </a:bodyPr>
          <a:lstStyle/>
          <a:p>
            <a:r>
              <a:rPr lang="en-US" b="1" dirty="0"/>
              <a:t>Knowledge</a:t>
            </a:r>
          </a:p>
        </p:txBody>
      </p:sp>
      <p:sp>
        <p:nvSpPr>
          <p:cNvPr id="7" name="TextBox 6">
            <a:extLst>
              <a:ext uri="{FF2B5EF4-FFF2-40B4-BE49-F238E27FC236}">
                <a16:creationId xmlns:a16="http://schemas.microsoft.com/office/drawing/2014/main" id="{071095C2-127F-49B9-A834-A263149A3BF6}"/>
              </a:ext>
            </a:extLst>
          </p:cNvPr>
          <p:cNvSpPr txBox="1"/>
          <p:nvPr/>
        </p:nvSpPr>
        <p:spPr>
          <a:xfrm>
            <a:off x="3489435" y="3605785"/>
            <a:ext cx="1156137" cy="369332"/>
          </a:xfrm>
          <a:prstGeom prst="rect">
            <a:avLst/>
          </a:prstGeom>
          <a:solidFill>
            <a:schemeClr val="bg1"/>
          </a:solidFill>
        </p:spPr>
        <p:txBody>
          <a:bodyPr wrap="square" rtlCol="0">
            <a:spAutoFit/>
          </a:bodyPr>
          <a:lstStyle/>
          <a:p>
            <a:r>
              <a:rPr lang="en-US" b="1" dirty="0"/>
              <a:t>Attitudes</a:t>
            </a:r>
          </a:p>
        </p:txBody>
      </p:sp>
    </p:spTree>
    <p:extLst>
      <p:ext uri="{BB962C8B-B14F-4D97-AF65-F5344CB8AC3E}">
        <p14:creationId xmlns:p14="http://schemas.microsoft.com/office/powerpoint/2010/main" val="175985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78F00D-A4B7-4349-831D-CFAC1C41559C}"/>
              </a:ext>
            </a:extLst>
          </p:cNvPr>
          <p:cNvSpPr>
            <a:spLocks noGrp="1"/>
          </p:cNvSpPr>
          <p:nvPr>
            <p:ph idx="1"/>
          </p:nvPr>
        </p:nvSpPr>
        <p:spPr/>
        <p:txBody>
          <a:bodyPr/>
          <a:lstStyle/>
          <a:p>
            <a:pPr marL="0" indent="0">
              <a:buNone/>
            </a:pPr>
            <a:r>
              <a:rPr lang="en-US" dirty="0"/>
              <a:t>Share pdf</a:t>
            </a:r>
          </a:p>
        </p:txBody>
      </p:sp>
    </p:spTree>
    <p:extLst>
      <p:ext uri="{BB962C8B-B14F-4D97-AF65-F5344CB8AC3E}">
        <p14:creationId xmlns:p14="http://schemas.microsoft.com/office/powerpoint/2010/main" val="996920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4A76FE-DFEF-45D0-8BFF-EE2AE2A346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03" y="294289"/>
            <a:ext cx="1792491" cy="1792491"/>
          </a:xfrm>
          <a:prstGeom prst="rect">
            <a:avLst/>
          </a:prstGeom>
        </p:spPr>
      </p:pic>
      <p:pic>
        <p:nvPicPr>
          <p:cNvPr id="3" name="Picture 2">
            <a:extLst>
              <a:ext uri="{FF2B5EF4-FFF2-40B4-BE49-F238E27FC236}">
                <a16:creationId xmlns:a16="http://schemas.microsoft.com/office/drawing/2014/main" id="{6C57DE18-3115-4876-8AD7-C740CCEB2E88}"/>
              </a:ext>
            </a:extLst>
          </p:cNvPr>
          <p:cNvPicPr>
            <a:picLocks noChangeAspect="1"/>
          </p:cNvPicPr>
          <p:nvPr/>
        </p:nvPicPr>
        <p:blipFill>
          <a:blip r:embed="rId3"/>
          <a:stretch>
            <a:fillRect/>
          </a:stretch>
        </p:blipFill>
        <p:spPr>
          <a:xfrm>
            <a:off x="2554014" y="745774"/>
            <a:ext cx="9254334" cy="5555178"/>
          </a:xfrm>
          <a:prstGeom prst="rect">
            <a:avLst/>
          </a:prstGeom>
        </p:spPr>
      </p:pic>
    </p:spTree>
    <p:extLst>
      <p:ext uri="{BB962C8B-B14F-4D97-AF65-F5344CB8AC3E}">
        <p14:creationId xmlns:p14="http://schemas.microsoft.com/office/powerpoint/2010/main" val="3509860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4A76FE-DFEF-45D0-8BFF-EE2AE2A346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03" y="294289"/>
            <a:ext cx="1792491" cy="1792491"/>
          </a:xfrm>
          <a:prstGeom prst="rect">
            <a:avLst/>
          </a:prstGeom>
        </p:spPr>
      </p:pic>
      <p:pic>
        <p:nvPicPr>
          <p:cNvPr id="5" name="Picture 4">
            <a:extLst>
              <a:ext uri="{FF2B5EF4-FFF2-40B4-BE49-F238E27FC236}">
                <a16:creationId xmlns:a16="http://schemas.microsoft.com/office/drawing/2014/main" id="{76611414-2CDD-4CC2-A990-5C5129692EEC}"/>
              </a:ext>
            </a:extLst>
          </p:cNvPr>
          <p:cNvPicPr>
            <a:picLocks noChangeAspect="1"/>
          </p:cNvPicPr>
          <p:nvPr/>
        </p:nvPicPr>
        <p:blipFill>
          <a:blip r:embed="rId3"/>
          <a:stretch>
            <a:fillRect/>
          </a:stretch>
        </p:blipFill>
        <p:spPr>
          <a:xfrm>
            <a:off x="0" y="2201597"/>
            <a:ext cx="12192000" cy="4793038"/>
          </a:xfrm>
          <a:prstGeom prst="rect">
            <a:avLst/>
          </a:prstGeom>
        </p:spPr>
      </p:pic>
    </p:spTree>
    <p:extLst>
      <p:ext uri="{BB962C8B-B14F-4D97-AF65-F5344CB8AC3E}">
        <p14:creationId xmlns:p14="http://schemas.microsoft.com/office/powerpoint/2010/main" val="4086673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CE288B-1A32-46BE-89FA-CF0EAA487EDD}"/>
              </a:ext>
            </a:extLst>
          </p:cNvPr>
          <p:cNvSpPr>
            <a:spLocks noGrp="1"/>
          </p:cNvSpPr>
          <p:nvPr>
            <p:ph idx="1"/>
          </p:nvPr>
        </p:nvSpPr>
        <p:spPr>
          <a:xfrm>
            <a:off x="838200" y="725214"/>
            <a:ext cx="10515600" cy="5304605"/>
          </a:xfrm>
        </p:spPr>
        <p:txBody>
          <a:bodyPr>
            <a:normAutofit fontScale="85000" lnSpcReduction="20000"/>
          </a:bodyPr>
          <a:lstStyle/>
          <a:p>
            <a:pPr marL="0" lvl="0" indent="0">
              <a:buNone/>
            </a:pPr>
            <a:r>
              <a:rPr lang="en-US" dirty="0"/>
              <a:t>Social Determinants of Health</a:t>
            </a:r>
          </a:p>
          <a:p>
            <a:pPr lvl="0"/>
            <a:r>
              <a:rPr lang="en-US" dirty="0"/>
              <a:t>Define the Social Determinants of Health (</a:t>
            </a:r>
            <a:r>
              <a:rPr lang="en-US" dirty="0" err="1"/>
              <a:t>SDoH</a:t>
            </a:r>
            <a:r>
              <a:rPr lang="en-US" dirty="0"/>
              <a:t>)</a:t>
            </a:r>
          </a:p>
          <a:p>
            <a:pPr lvl="0"/>
            <a:r>
              <a:rPr lang="en-US" dirty="0"/>
              <a:t>Illustrate the five core </a:t>
            </a:r>
            <a:r>
              <a:rPr lang="en-US" dirty="0" err="1"/>
              <a:t>SDoH</a:t>
            </a:r>
            <a:r>
              <a:rPr lang="en-US" dirty="0"/>
              <a:t>, through use of examples</a:t>
            </a:r>
          </a:p>
          <a:p>
            <a:pPr lvl="0"/>
            <a:r>
              <a:rPr lang="en-US" b="1" dirty="0"/>
              <a:t>Evaluate the impact of </a:t>
            </a:r>
            <a:r>
              <a:rPr lang="en-US" b="1" dirty="0" err="1"/>
              <a:t>SDoH</a:t>
            </a:r>
            <a:r>
              <a:rPr lang="en-US" b="1" dirty="0"/>
              <a:t> on individual patients</a:t>
            </a:r>
            <a:endParaRPr lang="en-US" dirty="0"/>
          </a:p>
          <a:p>
            <a:pPr marL="0" lvl="0" indent="0">
              <a:buNone/>
            </a:pPr>
            <a:endParaRPr lang="en-US" dirty="0"/>
          </a:p>
          <a:p>
            <a:pPr marL="0" lvl="0" indent="0">
              <a:buNone/>
            </a:pPr>
            <a:r>
              <a:rPr lang="en-US" dirty="0"/>
              <a:t>Identity and Belonging</a:t>
            </a:r>
          </a:p>
          <a:p>
            <a:pPr lvl="0"/>
            <a:r>
              <a:rPr lang="en-US" dirty="0"/>
              <a:t>Explain various definitions of racism</a:t>
            </a:r>
          </a:p>
          <a:p>
            <a:pPr lvl="0"/>
            <a:r>
              <a:rPr lang="en-US" dirty="0"/>
              <a:t>Identify and express the ways their identities were learned and regulated throughout their lives. </a:t>
            </a:r>
          </a:p>
          <a:p>
            <a:pPr lvl="0"/>
            <a:r>
              <a:rPr lang="en-US" dirty="0"/>
              <a:t>Examine the ways messages received about identity might vary depending on what group the learner belongs to.</a:t>
            </a:r>
            <a:r>
              <a:rPr lang="en-US" sz="2300" dirty="0"/>
              <a:t> </a:t>
            </a:r>
            <a:r>
              <a:rPr lang="en-US" sz="2300" i="1" dirty="0"/>
              <a:t>(For example, white students might not remember learning anything about whiteness from television as whiteness is normalized and abundantly represented in television. Students of Color, on the other hand, may have memories of learning negative messages about their racial groups from television.)</a:t>
            </a:r>
            <a:endParaRPr lang="en-US" dirty="0"/>
          </a:p>
          <a:p>
            <a:pPr lvl="0"/>
            <a:r>
              <a:rPr lang="en-US" dirty="0"/>
              <a:t>Assist in challenging normalized policing of gender, sexuality, race, ability status, and other facets of identity in social groups.</a:t>
            </a:r>
          </a:p>
        </p:txBody>
      </p:sp>
      <p:pic>
        <p:nvPicPr>
          <p:cNvPr id="6" name="Picture 5">
            <a:extLst>
              <a:ext uri="{FF2B5EF4-FFF2-40B4-BE49-F238E27FC236}">
                <a16:creationId xmlns:a16="http://schemas.microsoft.com/office/drawing/2014/main" id="{EB6958B3-27E1-4627-8589-D9D0489750A3}"/>
              </a:ext>
            </a:extLst>
          </p:cNvPr>
          <p:cNvPicPr>
            <a:picLocks noChangeAspect="1"/>
          </p:cNvPicPr>
          <p:nvPr/>
        </p:nvPicPr>
        <p:blipFill>
          <a:blip r:embed="rId2"/>
          <a:stretch>
            <a:fillRect/>
          </a:stretch>
        </p:blipFill>
        <p:spPr>
          <a:xfrm>
            <a:off x="8830400" y="-279623"/>
            <a:ext cx="3661205" cy="2615057"/>
          </a:xfrm>
          <a:prstGeom prst="rect">
            <a:avLst/>
          </a:prstGeom>
        </p:spPr>
      </p:pic>
    </p:spTree>
    <p:extLst>
      <p:ext uri="{BB962C8B-B14F-4D97-AF65-F5344CB8AC3E}">
        <p14:creationId xmlns:p14="http://schemas.microsoft.com/office/powerpoint/2010/main" val="3710697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02FF9-0747-C242-8E55-E5A5A2EE9E9E}"/>
              </a:ext>
            </a:extLst>
          </p:cNvPr>
          <p:cNvSpPr>
            <a:spLocks noGrp="1"/>
          </p:cNvSpPr>
          <p:nvPr>
            <p:ph type="title"/>
          </p:nvPr>
        </p:nvSpPr>
        <p:spPr/>
        <p:txBody>
          <a:bodyPr/>
          <a:lstStyle/>
          <a:p>
            <a:r>
              <a:rPr lang="en-US" dirty="0"/>
              <a:t>Step 4: Educational Strategies</a:t>
            </a:r>
          </a:p>
        </p:txBody>
      </p:sp>
      <p:sp>
        <p:nvSpPr>
          <p:cNvPr id="3" name="Content Placeholder 2">
            <a:extLst>
              <a:ext uri="{FF2B5EF4-FFF2-40B4-BE49-F238E27FC236}">
                <a16:creationId xmlns:a16="http://schemas.microsoft.com/office/drawing/2014/main" id="{9BD6BFE0-A618-C64F-A977-F5F2B09BB919}"/>
              </a:ext>
            </a:extLst>
          </p:cNvPr>
          <p:cNvSpPr>
            <a:spLocks noGrp="1"/>
          </p:cNvSpPr>
          <p:nvPr>
            <p:ph idx="1"/>
          </p:nvPr>
        </p:nvSpPr>
        <p:spPr>
          <a:xfrm>
            <a:off x="838200" y="1825625"/>
            <a:ext cx="3723290" cy="4351338"/>
          </a:xfrm>
        </p:spPr>
        <p:txBody>
          <a:bodyPr>
            <a:normAutofit/>
          </a:bodyPr>
          <a:lstStyle/>
          <a:p>
            <a:r>
              <a:rPr lang="en-US" dirty="0"/>
              <a:t>Uses adult learning principles</a:t>
            </a:r>
          </a:p>
          <a:p>
            <a:pPr marL="0" indent="0">
              <a:buNone/>
            </a:pPr>
            <a:endParaRPr lang="en-US" dirty="0"/>
          </a:p>
          <a:p>
            <a:r>
              <a:rPr lang="en-US" dirty="0"/>
              <a:t>Aligned with objectives</a:t>
            </a:r>
          </a:p>
          <a:p>
            <a:pPr marL="0" indent="0">
              <a:buNone/>
            </a:pPr>
            <a:endParaRPr lang="en-US" dirty="0"/>
          </a:p>
          <a:p>
            <a:r>
              <a:rPr lang="en-US" dirty="0"/>
              <a:t>Varied</a:t>
            </a:r>
          </a:p>
          <a:p>
            <a:endParaRPr lang="en-US" dirty="0"/>
          </a:p>
        </p:txBody>
      </p:sp>
      <p:pic>
        <p:nvPicPr>
          <p:cNvPr id="8" name="Picture 7">
            <a:extLst>
              <a:ext uri="{FF2B5EF4-FFF2-40B4-BE49-F238E27FC236}">
                <a16:creationId xmlns:a16="http://schemas.microsoft.com/office/drawing/2014/main" id="{3B43DAEB-C306-654F-B2A0-444F549D7AFD}"/>
              </a:ext>
            </a:extLst>
          </p:cNvPr>
          <p:cNvPicPr>
            <a:picLocks noChangeAspect="1"/>
          </p:cNvPicPr>
          <p:nvPr/>
        </p:nvPicPr>
        <p:blipFill>
          <a:blip r:embed="rId3"/>
          <a:stretch>
            <a:fillRect/>
          </a:stretch>
        </p:blipFill>
        <p:spPr>
          <a:xfrm>
            <a:off x="4908324" y="2180373"/>
            <a:ext cx="6936840" cy="3641841"/>
          </a:xfrm>
          <a:prstGeom prst="rect">
            <a:avLst/>
          </a:prstGeom>
        </p:spPr>
      </p:pic>
    </p:spTree>
    <p:extLst>
      <p:ext uri="{BB962C8B-B14F-4D97-AF65-F5344CB8AC3E}">
        <p14:creationId xmlns:p14="http://schemas.microsoft.com/office/powerpoint/2010/main" val="473133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EA894C-CA29-493D-BF8A-8FA8F5761C34}"/>
              </a:ext>
            </a:extLst>
          </p:cNvPr>
          <p:cNvPicPr>
            <a:picLocks noChangeAspect="1"/>
          </p:cNvPicPr>
          <p:nvPr/>
        </p:nvPicPr>
        <p:blipFill>
          <a:blip r:embed="rId2"/>
          <a:stretch>
            <a:fillRect/>
          </a:stretch>
        </p:blipFill>
        <p:spPr>
          <a:xfrm>
            <a:off x="3355811" y="0"/>
            <a:ext cx="5480378" cy="6858000"/>
          </a:xfrm>
          <a:prstGeom prst="rect">
            <a:avLst/>
          </a:prstGeom>
        </p:spPr>
      </p:pic>
      <p:sp>
        <p:nvSpPr>
          <p:cNvPr id="7" name="TextBox 6">
            <a:extLst>
              <a:ext uri="{FF2B5EF4-FFF2-40B4-BE49-F238E27FC236}">
                <a16:creationId xmlns:a16="http://schemas.microsoft.com/office/drawing/2014/main" id="{F8B44E68-5E12-4CCA-B09E-6B42A6A03872}"/>
              </a:ext>
            </a:extLst>
          </p:cNvPr>
          <p:cNvSpPr txBox="1"/>
          <p:nvPr/>
        </p:nvSpPr>
        <p:spPr>
          <a:xfrm>
            <a:off x="7273159" y="457201"/>
            <a:ext cx="683172" cy="369332"/>
          </a:xfrm>
          <a:prstGeom prst="rect">
            <a:avLst/>
          </a:prstGeom>
          <a:solidFill>
            <a:schemeClr val="bg1"/>
          </a:solidFill>
        </p:spPr>
        <p:txBody>
          <a:bodyPr wrap="square" rtlCol="0">
            <a:spAutoFit/>
          </a:bodyPr>
          <a:lstStyle/>
          <a:p>
            <a:r>
              <a:rPr lang="en-US" b="1" dirty="0"/>
              <a:t>Skills</a:t>
            </a:r>
          </a:p>
        </p:txBody>
      </p:sp>
      <p:sp>
        <p:nvSpPr>
          <p:cNvPr id="8" name="TextBox 7">
            <a:extLst>
              <a:ext uri="{FF2B5EF4-FFF2-40B4-BE49-F238E27FC236}">
                <a16:creationId xmlns:a16="http://schemas.microsoft.com/office/drawing/2014/main" id="{8A8AA406-ED05-4648-8F38-580CE2E6B1AC}"/>
              </a:ext>
            </a:extLst>
          </p:cNvPr>
          <p:cNvSpPr txBox="1"/>
          <p:nvPr/>
        </p:nvSpPr>
        <p:spPr>
          <a:xfrm>
            <a:off x="4771697" y="457201"/>
            <a:ext cx="1324303" cy="369332"/>
          </a:xfrm>
          <a:prstGeom prst="rect">
            <a:avLst/>
          </a:prstGeom>
          <a:solidFill>
            <a:schemeClr val="bg1"/>
          </a:solidFill>
        </p:spPr>
        <p:txBody>
          <a:bodyPr wrap="square" rtlCol="0">
            <a:spAutoFit/>
          </a:bodyPr>
          <a:lstStyle/>
          <a:p>
            <a:r>
              <a:rPr lang="en-US" b="1" dirty="0"/>
              <a:t>Knowledge</a:t>
            </a:r>
          </a:p>
        </p:txBody>
      </p:sp>
      <p:sp>
        <p:nvSpPr>
          <p:cNvPr id="9" name="TextBox 8">
            <a:extLst>
              <a:ext uri="{FF2B5EF4-FFF2-40B4-BE49-F238E27FC236}">
                <a16:creationId xmlns:a16="http://schemas.microsoft.com/office/drawing/2014/main" id="{578BFB4C-5952-4275-9972-CF56C7731D24}"/>
              </a:ext>
            </a:extLst>
          </p:cNvPr>
          <p:cNvSpPr txBox="1"/>
          <p:nvPr/>
        </p:nvSpPr>
        <p:spPr>
          <a:xfrm>
            <a:off x="5957862" y="463194"/>
            <a:ext cx="1073560" cy="369332"/>
          </a:xfrm>
          <a:prstGeom prst="rect">
            <a:avLst/>
          </a:prstGeom>
          <a:solidFill>
            <a:schemeClr val="bg1"/>
          </a:solidFill>
        </p:spPr>
        <p:txBody>
          <a:bodyPr wrap="square" rtlCol="0">
            <a:spAutoFit/>
          </a:bodyPr>
          <a:lstStyle/>
          <a:p>
            <a:r>
              <a:rPr lang="en-US" b="1" dirty="0"/>
              <a:t>Attitudes</a:t>
            </a:r>
          </a:p>
        </p:txBody>
      </p:sp>
    </p:spTree>
    <p:extLst>
      <p:ext uri="{BB962C8B-B14F-4D97-AF65-F5344CB8AC3E}">
        <p14:creationId xmlns:p14="http://schemas.microsoft.com/office/powerpoint/2010/main" val="402731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02FF9-0747-C242-8E55-E5A5A2EE9E9E}"/>
              </a:ext>
            </a:extLst>
          </p:cNvPr>
          <p:cNvSpPr>
            <a:spLocks noGrp="1"/>
          </p:cNvSpPr>
          <p:nvPr>
            <p:ph type="title"/>
          </p:nvPr>
        </p:nvSpPr>
        <p:spPr/>
        <p:txBody>
          <a:bodyPr/>
          <a:lstStyle/>
          <a:p>
            <a:r>
              <a:rPr lang="en-US" dirty="0"/>
              <a:t>Step 4: Educational Strategies</a:t>
            </a:r>
          </a:p>
        </p:txBody>
      </p:sp>
      <p:sp>
        <p:nvSpPr>
          <p:cNvPr id="3" name="Content Placeholder 2">
            <a:extLst>
              <a:ext uri="{FF2B5EF4-FFF2-40B4-BE49-F238E27FC236}">
                <a16:creationId xmlns:a16="http://schemas.microsoft.com/office/drawing/2014/main" id="{9BD6BFE0-A618-C64F-A977-F5F2B09BB919}"/>
              </a:ext>
            </a:extLst>
          </p:cNvPr>
          <p:cNvSpPr>
            <a:spLocks noGrp="1"/>
          </p:cNvSpPr>
          <p:nvPr>
            <p:ph idx="1"/>
          </p:nvPr>
        </p:nvSpPr>
        <p:spPr/>
        <p:txBody>
          <a:bodyPr>
            <a:normAutofit/>
          </a:bodyPr>
          <a:lstStyle/>
          <a:p>
            <a:r>
              <a:rPr lang="en-US" dirty="0"/>
              <a:t>Institutional support</a:t>
            </a:r>
          </a:p>
          <a:p>
            <a:endParaRPr lang="en-US" dirty="0"/>
          </a:p>
          <a:p>
            <a:r>
              <a:rPr lang="en-US" dirty="0"/>
              <a:t>Time</a:t>
            </a:r>
          </a:p>
          <a:p>
            <a:endParaRPr lang="en-US" dirty="0"/>
          </a:p>
          <a:p>
            <a:r>
              <a:rPr lang="en-US" dirty="0"/>
              <a:t>Cost</a:t>
            </a:r>
          </a:p>
          <a:p>
            <a:endParaRPr lang="en-US" dirty="0"/>
          </a:p>
        </p:txBody>
      </p:sp>
      <p:graphicFrame>
        <p:nvGraphicFramePr>
          <p:cNvPr id="5" name="Diagram 4">
            <a:extLst>
              <a:ext uri="{FF2B5EF4-FFF2-40B4-BE49-F238E27FC236}">
                <a16:creationId xmlns:a16="http://schemas.microsoft.com/office/drawing/2014/main" id="{DA95ADB1-2837-4B9D-AB58-C11701EEA604}"/>
              </a:ext>
            </a:extLst>
          </p:cNvPr>
          <p:cNvGraphicFramePr/>
          <p:nvPr>
            <p:extLst>
              <p:ext uri="{D42A27DB-BD31-4B8C-83A1-F6EECF244321}">
                <p14:modId xmlns:p14="http://schemas.microsoft.com/office/powerpoint/2010/main" val="3740610902"/>
              </p:ext>
            </p:extLst>
          </p:nvPr>
        </p:nvGraphicFramePr>
        <p:xfrm>
          <a:off x="4887309" y="1777471"/>
          <a:ext cx="6281683" cy="4447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Stopwatch">
            <a:extLst>
              <a:ext uri="{FF2B5EF4-FFF2-40B4-BE49-F238E27FC236}">
                <a16:creationId xmlns:a16="http://schemas.microsoft.com/office/drawing/2014/main" id="{50202194-D5C3-4C35-AD77-4C7AF2D594B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33034" y="1410038"/>
            <a:ext cx="914400" cy="914400"/>
          </a:xfrm>
          <a:prstGeom prst="rect">
            <a:avLst/>
          </a:prstGeom>
        </p:spPr>
      </p:pic>
      <p:pic>
        <p:nvPicPr>
          <p:cNvPr id="10" name="Graphic 9" descr="Money">
            <a:extLst>
              <a:ext uri="{FF2B5EF4-FFF2-40B4-BE49-F238E27FC236}">
                <a16:creationId xmlns:a16="http://schemas.microsoft.com/office/drawing/2014/main" id="{4C85D711-3B16-4CDF-A47A-149303D2B3D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070191" y="1410038"/>
            <a:ext cx="914400" cy="914400"/>
          </a:xfrm>
          <a:prstGeom prst="rect">
            <a:avLst/>
          </a:prstGeom>
        </p:spPr>
      </p:pic>
      <p:pic>
        <p:nvPicPr>
          <p:cNvPr id="12" name="Graphic 11" descr="Ribbon">
            <a:extLst>
              <a:ext uri="{FF2B5EF4-FFF2-40B4-BE49-F238E27FC236}">
                <a16:creationId xmlns:a16="http://schemas.microsoft.com/office/drawing/2014/main" id="{B35C8CCA-14B6-4F83-9238-557471A1795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786400" y="5578475"/>
            <a:ext cx="914400" cy="914400"/>
          </a:xfrm>
          <a:prstGeom prst="rect">
            <a:avLst/>
          </a:prstGeom>
        </p:spPr>
      </p:pic>
      <p:pic>
        <p:nvPicPr>
          <p:cNvPr id="14" name="Graphic 13" descr="Head with gears">
            <a:extLst>
              <a:ext uri="{FF2B5EF4-FFF2-40B4-BE49-F238E27FC236}">
                <a16:creationId xmlns:a16="http://schemas.microsoft.com/office/drawing/2014/main" id="{10053F49-1F37-4607-998D-75CC4AD41C9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113750" y="5612743"/>
            <a:ext cx="914400" cy="914400"/>
          </a:xfrm>
          <a:prstGeom prst="rect">
            <a:avLst/>
          </a:prstGeom>
        </p:spPr>
      </p:pic>
    </p:spTree>
    <p:extLst>
      <p:ext uri="{BB962C8B-B14F-4D97-AF65-F5344CB8AC3E}">
        <p14:creationId xmlns:p14="http://schemas.microsoft.com/office/powerpoint/2010/main" val="3430802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68A18A-4737-4B5D-92B8-68C5D04CBBF0}"/>
              </a:ext>
            </a:extLst>
          </p:cNvPr>
          <p:cNvPicPr>
            <a:picLocks noChangeAspect="1"/>
          </p:cNvPicPr>
          <p:nvPr/>
        </p:nvPicPr>
        <p:blipFill>
          <a:blip r:embed="rId3"/>
          <a:stretch>
            <a:fillRect/>
          </a:stretch>
        </p:blipFill>
        <p:spPr>
          <a:xfrm>
            <a:off x="3061486" y="0"/>
            <a:ext cx="6069027" cy="6858000"/>
          </a:xfrm>
          <a:prstGeom prst="rect">
            <a:avLst/>
          </a:prstGeom>
        </p:spPr>
      </p:pic>
    </p:spTree>
    <p:extLst>
      <p:ext uri="{BB962C8B-B14F-4D97-AF65-F5344CB8AC3E}">
        <p14:creationId xmlns:p14="http://schemas.microsoft.com/office/powerpoint/2010/main" val="4267602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16FF43-80A5-5546-BFE0-AE5F54EE2E66}"/>
              </a:ext>
            </a:extLst>
          </p:cNvPr>
          <p:cNvSpPr>
            <a:spLocks noGrp="1"/>
          </p:cNvSpPr>
          <p:nvPr>
            <p:ph type="title"/>
          </p:nvPr>
        </p:nvSpPr>
        <p:spPr>
          <a:xfrm>
            <a:off x="475012" y="341374"/>
            <a:ext cx="11447813" cy="1325563"/>
          </a:xfrm>
        </p:spPr>
        <p:txBody>
          <a:bodyPr/>
          <a:lstStyle/>
          <a:p>
            <a:r>
              <a:rPr lang="en-US" dirty="0"/>
              <a:t>Step 1: Problem ID &amp; General Needs Assessment</a:t>
            </a:r>
          </a:p>
        </p:txBody>
      </p:sp>
      <p:sp>
        <p:nvSpPr>
          <p:cNvPr id="5" name="Content Placeholder 4">
            <a:extLst>
              <a:ext uri="{FF2B5EF4-FFF2-40B4-BE49-F238E27FC236}">
                <a16:creationId xmlns:a16="http://schemas.microsoft.com/office/drawing/2014/main" id="{521F33B6-9B0D-5146-896D-6488C838B608}"/>
              </a:ext>
            </a:extLst>
          </p:cNvPr>
          <p:cNvSpPr>
            <a:spLocks noGrp="1"/>
          </p:cNvSpPr>
          <p:nvPr>
            <p:ph idx="1"/>
          </p:nvPr>
        </p:nvSpPr>
        <p:spPr>
          <a:xfrm>
            <a:off x="838200" y="1825624"/>
            <a:ext cx="10515600" cy="5032375"/>
          </a:xfrm>
        </p:spPr>
        <p:txBody>
          <a:bodyPr>
            <a:normAutofit/>
          </a:bodyPr>
          <a:lstStyle/>
          <a:p>
            <a:r>
              <a:rPr lang="en-US" dirty="0"/>
              <a:t>Problem ID: What gap are you trying to fill?</a:t>
            </a:r>
          </a:p>
          <a:p>
            <a:pPr marL="0" indent="0">
              <a:buNone/>
            </a:pPr>
            <a:endParaRPr lang="en-US" dirty="0"/>
          </a:p>
          <a:p>
            <a:r>
              <a:rPr lang="en-US" dirty="0"/>
              <a:t>What is the current approach? What is the ideal approach? (look within and outside of medicine)</a:t>
            </a:r>
          </a:p>
          <a:p>
            <a:pPr lvl="1"/>
            <a:r>
              <a:rPr lang="en-US" dirty="0"/>
              <a:t>Literature review: PubMed, academic literature from other fields</a:t>
            </a:r>
          </a:p>
          <a:p>
            <a:pPr lvl="1"/>
            <a:r>
              <a:rPr lang="en-US" dirty="0"/>
              <a:t>Curricula review: </a:t>
            </a:r>
            <a:r>
              <a:rPr lang="en-US" dirty="0" err="1"/>
              <a:t>MedEdPORTAL</a:t>
            </a:r>
            <a:r>
              <a:rPr lang="en-US" dirty="0"/>
              <a:t>, APPD </a:t>
            </a:r>
            <a:r>
              <a:rPr lang="en-US" dirty="0" err="1"/>
              <a:t>ShareWarehouse</a:t>
            </a:r>
            <a:endParaRPr lang="en-US" dirty="0"/>
          </a:p>
          <a:p>
            <a:pPr lvl="1"/>
            <a:r>
              <a:rPr lang="en-US" dirty="0"/>
              <a:t>Interviews within and outside of the field (learners, experts)</a:t>
            </a:r>
          </a:p>
          <a:p>
            <a:pPr lvl="1"/>
            <a:r>
              <a:rPr lang="en-US" dirty="0"/>
              <a:t>Popular media</a:t>
            </a:r>
          </a:p>
          <a:p>
            <a:pPr lvl="1"/>
            <a:endParaRPr lang="en-US" dirty="0"/>
          </a:p>
          <a:p>
            <a:r>
              <a:rPr lang="en-US" dirty="0"/>
              <a:t>How will this impact your stakeholders (patient outcomes, health equity, finances, learner interest…)? </a:t>
            </a:r>
          </a:p>
        </p:txBody>
      </p:sp>
    </p:spTree>
    <p:extLst>
      <p:ext uri="{BB962C8B-B14F-4D97-AF65-F5344CB8AC3E}">
        <p14:creationId xmlns:p14="http://schemas.microsoft.com/office/powerpoint/2010/main" val="4095263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71DD5-C891-A442-A676-D7B62FB4B3EC}"/>
              </a:ext>
            </a:extLst>
          </p:cNvPr>
          <p:cNvSpPr>
            <a:spLocks noGrp="1"/>
          </p:cNvSpPr>
          <p:nvPr>
            <p:ph type="title"/>
          </p:nvPr>
        </p:nvSpPr>
        <p:spPr/>
        <p:txBody>
          <a:bodyPr/>
          <a:lstStyle/>
          <a:p>
            <a:r>
              <a:rPr lang="en-US" dirty="0"/>
              <a:t>Step 5: Implementation</a:t>
            </a:r>
          </a:p>
        </p:txBody>
      </p:sp>
      <p:sp>
        <p:nvSpPr>
          <p:cNvPr id="3" name="Content Placeholder 2">
            <a:extLst>
              <a:ext uri="{FF2B5EF4-FFF2-40B4-BE49-F238E27FC236}">
                <a16:creationId xmlns:a16="http://schemas.microsoft.com/office/drawing/2014/main" id="{E983F02B-26D0-E040-AE0F-8E9CA41EB31C}"/>
              </a:ext>
            </a:extLst>
          </p:cNvPr>
          <p:cNvSpPr>
            <a:spLocks noGrp="1"/>
          </p:cNvSpPr>
          <p:nvPr>
            <p:ph idx="1"/>
          </p:nvPr>
        </p:nvSpPr>
        <p:spPr>
          <a:xfrm>
            <a:off x="838200" y="1825625"/>
            <a:ext cx="5713490" cy="4351338"/>
          </a:xfrm>
        </p:spPr>
        <p:txBody>
          <a:bodyPr/>
          <a:lstStyle/>
          <a:p>
            <a:r>
              <a:rPr lang="en-US" dirty="0"/>
              <a:t>Gather your resources</a:t>
            </a:r>
          </a:p>
          <a:p>
            <a:pPr lvl="1"/>
            <a:r>
              <a:rPr lang="en-US" dirty="0"/>
              <a:t>Personnel</a:t>
            </a:r>
          </a:p>
          <a:p>
            <a:pPr lvl="1"/>
            <a:r>
              <a:rPr lang="en-US" dirty="0"/>
              <a:t>Time</a:t>
            </a:r>
          </a:p>
          <a:p>
            <a:pPr lvl="1"/>
            <a:r>
              <a:rPr lang="en-US" dirty="0"/>
              <a:t>Facilities</a:t>
            </a:r>
          </a:p>
          <a:p>
            <a:pPr lvl="1"/>
            <a:r>
              <a:rPr lang="en-US" dirty="0"/>
              <a:t>Funding</a:t>
            </a:r>
          </a:p>
          <a:p>
            <a:r>
              <a:rPr lang="en-US" dirty="0"/>
              <a:t>Ensure support</a:t>
            </a:r>
          </a:p>
          <a:p>
            <a:r>
              <a:rPr lang="en-US" dirty="0"/>
              <a:t>Administrative mechanisms for ongoing use</a:t>
            </a:r>
          </a:p>
          <a:p>
            <a:r>
              <a:rPr lang="en-US" dirty="0"/>
              <a:t>Pilot </a:t>
            </a:r>
            <a:r>
              <a:rPr lang="en-US" dirty="0">
                <a:sym typeface="Wingdings" panose="05000000000000000000" pitchFamily="2" charset="2"/>
              </a:rPr>
              <a:t> </a:t>
            </a:r>
            <a:r>
              <a:rPr lang="en-US">
                <a:sym typeface="Wingdings" panose="05000000000000000000" pitchFamily="2" charset="2"/>
              </a:rPr>
              <a:t>Full implementation</a:t>
            </a:r>
            <a:endParaRPr lang="en-US" dirty="0"/>
          </a:p>
        </p:txBody>
      </p:sp>
      <p:pic>
        <p:nvPicPr>
          <p:cNvPr id="4" name="Picture 3">
            <a:extLst>
              <a:ext uri="{FF2B5EF4-FFF2-40B4-BE49-F238E27FC236}">
                <a16:creationId xmlns:a16="http://schemas.microsoft.com/office/drawing/2014/main" id="{EB9F0CBE-D2CF-4945-BA5F-7C9F497846C3}"/>
              </a:ext>
            </a:extLst>
          </p:cNvPr>
          <p:cNvPicPr>
            <a:picLocks noChangeAspect="1"/>
          </p:cNvPicPr>
          <p:nvPr/>
        </p:nvPicPr>
        <p:blipFill>
          <a:blip r:embed="rId2"/>
          <a:stretch>
            <a:fillRect/>
          </a:stretch>
        </p:blipFill>
        <p:spPr>
          <a:xfrm>
            <a:off x="6551690" y="1825625"/>
            <a:ext cx="5033595" cy="3357830"/>
          </a:xfrm>
          <a:prstGeom prst="rect">
            <a:avLst/>
          </a:prstGeom>
        </p:spPr>
      </p:pic>
    </p:spTree>
    <p:extLst>
      <p:ext uri="{BB962C8B-B14F-4D97-AF65-F5344CB8AC3E}">
        <p14:creationId xmlns:p14="http://schemas.microsoft.com/office/powerpoint/2010/main" val="1550657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71DD5-C891-A442-A676-D7B62FB4B3EC}"/>
              </a:ext>
            </a:extLst>
          </p:cNvPr>
          <p:cNvSpPr>
            <a:spLocks noGrp="1"/>
          </p:cNvSpPr>
          <p:nvPr>
            <p:ph type="title"/>
          </p:nvPr>
        </p:nvSpPr>
        <p:spPr/>
        <p:txBody>
          <a:bodyPr/>
          <a:lstStyle/>
          <a:p>
            <a:r>
              <a:rPr lang="en-US" dirty="0"/>
              <a:t>Step 6: Evaluation and Feedback</a:t>
            </a:r>
          </a:p>
        </p:txBody>
      </p:sp>
      <p:sp>
        <p:nvSpPr>
          <p:cNvPr id="3" name="Content Placeholder 2">
            <a:extLst>
              <a:ext uri="{FF2B5EF4-FFF2-40B4-BE49-F238E27FC236}">
                <a16:creationId xmlns:a16="http://schemas.microsoft.com/office/drawing/2014/main" id="{E983F02B-26D0-E040-AE0F-8E9CA41EB31C}"/>
              </a:ext>
            </a:extLst>
          </p:cNvPr>
          <p:cNvSpPr>
            <a:spLocks noGrp="1"/>
          </p:cNvSpPr>
          <p:nvPr>
            <p:ph idx="1"/>
          </p:nvPr>
        </p:nvSpPr>
        <p:spPr/>
        <p:txBody>
          <a:bodyPr>
            <a:normAutofit lnSpcReduction="10000"/>
          </a:bodyPr>
          <a:lstStyle/>
          <a:p>
            <a:r>
              <a:rPr lang="en-US" dirty="0"/>
              <a:t>Purpose</a:t>
            </a:r>
          </a:p>
          <a:p>
            <a:pPr lvl="1"/>
            <a:r>
              <a:rPr lang="en-US" dirty="0"/>
              <a:t>Assess learning</a:t>
            </a:r>
          </a:p>
          <a:p>
            <a:pPr lvl="2"/>
            <a:r>
              <a:rPr lang="en-US" dirty="0"/>
              <a:t>Curricular refinement</a:t>
            </a:r>
          </a:p>
          <a:p>
            <a:pPr lvl="2"/>
            <a:r>
              <a:rPr lang="en-US" dirty="0"/>
              <a:t>Learner promotion</a:t>
            </a:r>
          </a:p>
          <a:p>
            <a:pPr lvl="2"/>
            <a:r>
              <a:rPr lang="en-US" dirty="0"/>
              <a:t>Grades, learner differentiation</a:t>
            </a:r>
          </a:p>
          <a:p>
            <a:pPr lvl="1"/>
            <a:r>
              <a:rPr lang="en-US" dirty="0"/>
              <a:t>Dissemination</a:t>
            </a:r>
          </a:p>
          <a:p>
            <a:pPr lvl="1"/>
            <a:r>
              <a:rPr lang="en-US" dirty="0"/>
              <a:t>Research</a:t>
            </a:r>
          </a:p>
          <a:p>
            <a:endParaRPr lang="en-US" dirty="0"/>
          </a:p>
          <a:p>
            <a:r>
              <a:rPr lang="en-US" dirty="0"/>
              <a:t>Time, resources, cost</a:t>
            </a:r>
          </a:p>
          <a:p>
            <a:endParaRPr lang="en-US" dirty="0"/>
          </a:p>
          <a:p>
            <a:r>
              <a:rPr lang="en-US" dirty="0"/>
              <a:t>Existing tools</a:t>
            </a:r>
          </a:p>
        </p:txBody>
      </p:sp>
      <p:pic>
        <p:nvPicPr>
          <p:cNvPr id="1026" name="Picture 2" descr="What Drives Program Evaluation Costs? | The Pew Charitable Trusts">
            <a:hlinkClick r:id="rId2"/>
            <a:extLst>
              <a:ext uri="{FF2B5EF4-FFF2-40B4-BE49-F238E27FC236}">
                <a16:creationId xmlns:a16="http://schemas.microsoft.com/office/drawing/2014/main" id="{E9A76E4E-21F9-477A-AB5D-FCA23DA74D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3656">
            <a:off x="6139322" y="2187390"/>
            <a:ext cx="4937716" cy="2781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741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8CCA51-8CD0-47A0-99AF-F0D29156A980}"/>
              </a:ext>
            </a:extLst>
          </p:cNvPr>
          <p:cNvPicPr>
            <a:picLocks noChangeAspect="1"/>
          </p:cNvPicPr>
          <p:nvPr/>
        </p:nvPicPr>
        <p:blipFill>
          <a:blip r:embed="rId3"/>
          <a:stretch>
            <a:fillRect/>
          </a:stretch>
        </p:blipFill>
        <p:spPr>
          <a:xfrm>
            <a:off x="8830400" y="-279623"/>
            <a:ext cx="3661205" cy="2615057"/>
          </a:xfrm>
          <a:prstGeom prst="rect">
            <a:avLst/>
          </a:prstGeom>
        </p:spPr>
      </p:pic>
      <p:sp>
        <p:nvSpPr>
          <p:cNvPr id="2" name="Title 1">
            <a:extLst>
              <a:ext uri="{FF2B5EF4-FFF2-40B4-BE49-F238E27FC236}">
                <a16:creationId xmlns:a16="http://schemas.microsoft.com/office/drawing/2014/main" id="{DB29081A-452E-4EFE-86FE-FC00DFD37AF9}"/>
              </a:ext>
            </a:extLst>
          </p:cNvPr>
          <p:cNvSpPr>
            <a:spLocks noGrp="1"/>
          </p:cNvSpPr>
          <p:nvPr>
            <p:ph type="title"/>
          </p:nvPr>
        </p:nvSpPr>
        <p:spPr/>
        <p:txBody>
          <a:bodyPr/>
          <a:lstStyle/>
          <a:p>
            <a:r>
              <a:rPr lang="en-US" dirty="0"/>
              <a:t>Evaluation</a:t>
            </a:r>
          </a:p>
        </p:txBody>
      </p:sp>
      <p:sp>
        <p:nvSpPr>
          <p:cNvPr id="20" name="Freeform: Shape 19">
            <a:extLst>
              <a:ext uri="{FF2B5EF4-FFF2-40B4-BE49-F238E27FC236}">
                <a16:creationId xmlns:a16="http://schemas.microsoft.com/office/drawing/2014/main" id="{91518449-CEE1-413C-8E28-831229FC6692}"/>
              </a:ext>
            </a:extLst>
          </p:cNvPr>
          <p:cNvSpPr/>
          <p:nvPr/>
        </p:nvSpPr>
        <p:spPr>
          <a:xfrm>
            <a:off x="5068308" y="11182"/>
            <a:ext cx="2581856" cy="2581856"/>
          </a:xfrm>
          <a:custGeom>
            <a:avLst/>
            <a:gdLst>
              <a:gd name="connsiteX0" fmla="*/ 0 w 2581856"/>
              <a:gd name="connsiteY0" fmla="*/ 1678206 h 2581856"/>
              <a:gd name="connsiteX1" fmla="*/ 645464 w 2581856"/>
              <a:gd name="connsiteY1" fmla="*/ 1678206 h 2581856"/>
              <a:gd name="connsiteX2" fmla="*/ 645464 w 2581856"/>
              <a:gd name="connsiteY2" fmla="*/ 0 h 2581856"/>
              <a:gd name="connsiteX3" fmla="*/ 1936392 w 2581856"/>
              <a:gd name="connsiteY3" fmla="*/ 0 h 2581856"/>
              <a:gd name="connsiteX4" fmla="*/ 1936392 w 2581856"/>
              <a:gd name="connsiteY4" fmla="*/ 1678206 h 2581856"/>
              <a:gd name="connsiteX5" fmla="*/ 2581856 w 2581856"/>
              <a:gd name="connsiteY5" fmla="*/ 1678206 h 2581856"/>
              <a:gd name="connsiteX6" fmla="*/ 1290928 w 2581856"/>
              <a:gd name="connsiteY6" fmla="*/ 2581856 h 2581856"/>
              <a:gd name="connsiteX7" fmla="*/ 0 w 2581856"/>
              <a:gd name="connsiteY7" fmla="*/ 1678206 h 258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1856" h="2581856">
                <a:moveTo>
                  <a:pt x="0" y="1678206"/>
                </a:moveTo>
                <a:lnTo>
                  <a:pt x="645464" y="1678206"/>
                </a:lnTo>
                <a:lnTo>
                  <a:pt x="645464" y="0"/>
                </a:lnTo>
                <a:lnTo>
                  <a:pt x="1936392" y="0"/>
                </a:lnTo>
                <a:lnTo>
                  <a:pt x="1936392" y="1678206"/>
                </a:lnTo>
                <a:lnTo>
                  <a:pt x="2581856" y="1678206"/>
                </a:lnTo>
                <a:lnTo>
                  <a:pt x="1290928" y="2581856"/>
                </a:lnTo>
                <a:lnTo>
                  <a:pt x="0" y="1678206"/>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73480" tIns="128016" rIns="773480" bIns="579841" numCol="1" spcCol="1270" anchor="ctr" anchorCtr="0">
            <a:noAutofit/>
          </a:bodyPr>
          <a:lstStyle/>
          <a:p>
            <a:pPr marL="0" lvl="0" indent="0" algn="ctr" defTabSz="800100">
              <a:lnSpc>
                <a:spcPct val="90000"/>
              </a:lnSpc>
              <a:spcBef>
                <a:spcPct val="0"/>
              </a:spcBef>
              <a:spcAft>
                <a:spcPct val="35000"/>
              </a:spcAft>
              <a:buNone/>
            </a:pPr>
            <a:r>
              <a:rPr lang="en-US" sz="1800" kern="1200" dirty="0"/>
              <a:t>Attitudes toward Social Justice</a:t>
            </a:r>
          </a:p>
        </p:txBody>
      </p:sp>
      <p:sp>
        <p:nvSpPr>
          <p:cNvPr id="21" name="Freeform: Shape 20">
            <a:extLst>
              <a:ext uri="{FF2B5EF4-FFF2-40B4-BE49-F238E27FC236}">
                <a16:creationId xmlns:a16="http://schemas.microsoft.com/office/drawing/2014/main" id="{0F5F3CAC-9C19-4769-A0A0-82385BC992F5}"/>
              </a:ext>
            </a:extLst>
          </p:cNvPr>
          <p:cNvSpPr/>
          <p:nvPr/>
        </p:nvSpPr>
        <p:spPr>
          <a:xfrm rot="20520000">
            <a:off x="7237681" y="1587324"/>
            <a:ext cx="2581856" cy="2581856"/>
          </a:xfrm>
          <a:custGeom>
            <a:avLst/>
            <a:gdLst>
              <a:gd name="connsiteX0" fmla="*/ 0 w 2581856"/>
              <a:gd name="connsiteY0" fmla="*/ 1678206 h 2581856"/>
              <a:gd name="connsiteX1" fmla="*/ 645464 w 2581856"/>
              <a:gd name="connsiteY1" fmla="*/ 1678206 h 2581856"/>
              <a:gd name="connsiteX2" fmla="*/ 645464 w 2581856"/>
              <a:gd name="connsiteY2" fmla="*/ 0 h 2581856"/>
              <a:gd name="connsiteX3" fmla="*/ 1936392 w 2581856"/>
              <a:gd name="connsiteY3" fmla="*/ 0 h 2581856"/>
              <a:gd name="connsiteX4" fmla="*/ 1936392 w 2581856"/>
              <a:gd name="connsiteY4" fmla="*/ 1678206 h 2581856"/>
              <a:gd name="connsiteX5" fmla="*/ 2581856 w 2581856"/>
              <a:gd name="connsiteY5" fmla="*/ 1678206 h 2581856"/>
              <a:gd name="connsiteX6" fmla="*/ 1290928 w 2581856"/>
              <a:gd name="connsiteY6" fmla="*/ 2581856 h 2581856"/>
              <a:gd name="connsiteX7" fmla="*/ 0 w 2581856"/>
              <a:gd name="connsiteY7" fmla="*/ 1678206 h 258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1856" h="2581856">
                <a:moveTo>
                  <a:pt x="903650" y="0"/>
                </a:moveTo>
                <a:lnTo>
                  <a:pt x="903650" y="645464"/>
                </a:lnTo>
                <a:lnTo>
                  <a:pt x="2581856" y="645464"/>
                </a:lnTo>
                <a:lnTo>
                  <a:pt x="2581856" y="1936392"/>
                </a:lnTo>
                <a:lnTo>
                  <a:pt x="903650" y="1936392"/>
                </a:lnTo>
                <a:lnTo>
                  <a:pt x="903650" y="2581856"/>
                </a:lnTo>
                <a:lnTo>
                  <a:pt x="0" y="1290928"/>
                </a:lnTo>
                <a:lnTo>
                  <a:pt x="903650" y="0"/>
                </a:lnTo>
                <a:close/>
              </a:path>
            </a:pathLst>
          </a:custGeom>
        </p:spPr>
        <p:style>
          <a:lnRef idx="2">
            <a:schemeClr val="lt1">
              <a:hueOff val="0"/>
              <a:satOff val="0"/>
              <a:lumOff val="0"/>
              <a:alphaOff val="0"/>
            </a:schemeClr>
          </a:lnRef>
          <a:fillRef idx="1">
            <a:schemeClr val="accent5">
              <a:hueOff val="-1689636"/>
              <a:satOff val="-4355"/>
              <a:lumOff val="-2941"/>
              <a:alphaOff val="0"/>
            </a:schemeClr>
          </a:fillRef>
          <a:effectRef idx="0">
            <a:schemeClr val="accent5">
              <a:hueOff val="-1689636"/>
              <a:satOff val="-4355"/>
              <a:lumOff val="-2941"/>
              <a:alphaOff val="0"/>
            </a:schemeClr>
          </a:effectRef>
          <a:fontRef idx="minor">
            <a:schemeClr val="lt1"/>
          </a:fontRef>
        </p:style>
        <p:txBody>
          <a:bodyPr spcFirstLastPara="0" vert="horz" wrap="square" lIns="579841" tIns="773480" rIns="128015" bIns="773479" numCol="1" spcCol="1270" anchor="ctr" anchorCtr="0">
            <a:noAutofit/>
          </a:bodyPr>
          <a:lstStyle/>
          <a:p>
            <a:pPr marL="0" lvl="0" indent="0" algn="ctr" defTabSz="800100">
              <a:lnSpc>
                <a:spcPct val="90000"/>
              </a:lnSpc>
              <a:spcBef>
                <a:spcPct val="0"/>
              </a:spcBef>
              <a:spcAft>
                <a:spcPct val="35000"/>
              </a:spcAft>
              <a:buNone/>
            </a:pPr>
            <a:r>
              <a:rPr lang="en-US" sz="1800" kern="1200" dirty="0"/>
              <a:t>Perceived Behavioral Control</a:t>
            </a:r>
          </a:p>
        </p:txBody>
      </p:sp>
      <p:sp>
        <p:nvSpPr>
          <p:cNvPr id="22" name="Freeform: Shape 21">
            <a:extLst>
              <a:ext uri="{FF2B5EF4-FFF2-40B4-BE49-F238E27FC236}">
                <a16:creationId xmlns:a16="http://schemas.microsoft.com/office/drawing/2014/main" id="{F615EA24-763F-401B-8E0E-E4CB8B1C3F50}"/>
              </a:ext>
            </a:extLst>
          </p:cNvPr>
          <p:cNvSpPr/>
          <p:nvPr/>
        </p:nvSpPr>
        <p:spPr>
          <a:xfrm rot="19440000">
            <a:off x="6409054" y="4137575"/>
            <a:ext cx="2581857" cy="2581857"/>
          </a:xfrm>
          <a:custGeom>
            <a:avLst/>
            <a:gdLst>
              <a:gd name="connsiteX0" fmla="*/ 0 w 2581856"/>
              <a:gd name="connsiteY0" fmla="*/ 1678206 h 2581856"/>
              <a:gd name="connsiteX1" fmla="*/ 645464 w 2581856"/>
              <a:gd name="connsiteY1" fmla="*/ 1678206 h 2581856"/>
              <a:gd name="connsiteX2" fmla="*/ 645464 w 2581856"/>
              <a:gd name="connsiteY2" fmla="*/ 0 h 2581856"/>
              <a:gd name="connsiteX3" fmla="*/ 1936392 w 2581856"/>
              <a:gd name="connsiteY3" fmla="*/ 0 h 2581856"/>
              <a:gd name="connsiteX4" fmla="*/ 1936392 w 2581856"/>
              <a:gd name="connsiteY4" fmla="*/ 1678206 h 2581856"/>
              <a:gd name="connsiteX5" fmla="*/ 2581856 w 2581856"/>
              <a:gd name="connsiteY5" fmla="*/ 1678206 h 2581856"/>
              <a:gd name="connsiteX6" fmla="*/ 1290928 w 2581856"/>
              <a:gd name="connsiteY6" fmla="*/ 2581856 h 2581856"/>
              <a:gd name="connsiteX7" fmla="*/ 0 w 2581856"/>
              <a:gd name="connsiteY7" fmla="*/ 1678206 h 258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1856" h="2581856">
                <a:moveTo>
                  <a:pt x="2581856" y="903650"/>
                </a:moveTo>
                <a:lnTo>
                  <a:pt x="1936392" y="903650"/>
                </a:lnTo>
                <a:lnTo>
                  <a:pt x="1936392" y="2581856"/>
                </a:lnTo>
                <a:lnTo>
                  <a:pt x="645464" y="2581856"/>
                </a:lnTo>
                <a:lnTo>
                  <a:pt x="645464" y="903650"/>
                </a:lnTo>
                <a:lnTo>
                  <a:pt x="0" y="903650"/>
                </a:lnTo>
                <a:lnTo>
                  <a:pt x="1290928" y="0"/>
                </a:lnTo>
                <a:lnTo>
                  <a:pt x="2581856" y="903650"/>
                </a:lnTo>
                <a:close/>
              </a:path>
            </a:pathLst>
          </a:custGeom>
        </p:spPr>
        <p:style>
          <a:lnRef idx="2">
            <a:schemeClr val="lt1">
              <a:hueOff val="0"/>
              <a:satOff val="0"/>
              <a:lumOff val="0"/>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txBody>
          <a:bodyPr spcFirstLastPara="0" vert="horz" wrap="square" lIns="773479" tIns="579842" rIns="773481" bIns="128015" numCol="1" spcCol="1270" anchor="ctr" anchorCtr="0">
            <a:noAutofit/>
          </a:bodyPr>
          <a:lstStyle/>
          <a:p>
            <a:pPr marL="0" lvl="0" indent="0" algn="ctr" defTabSz="800100">
              <a:lnSpc>
                <a:spcPct val="90000"/>
              </a:lnSpc>
              <a:spcBef>
                <a:spcPct val="0"/>
              </a:spcBef>
              <a:spcAft>
                <a:spcPct val="35000"/>
              </a:spcAft>
              <a:buNone/>
            </a:pPr>
            <a:r>
              <a:rPr lang="en-US" sz="1800" kern="1200" dirty="0"/>
              <a:t>Subjective Norms</a:t>
            </a:r>
          </a:p>
        </p:txBody>
      </p:sp>
      <p:sp>
        <p:nvSpPr>
          <p:cNvPr id="23" name="Freeform: Shape 22">
            <a:extLst>
              <a:ext uri="{FF2B5EF4-FFF2-40B4-BE49-F238E27FC236}">
                <a16:creationId xmlns:a16="http://schemas.microsoft.com/office/drawing/2014/main" id="{16AAE5BA-0144-4A7A-8BCA-801E7B850E77}"/>
              </a:ext>
            </a:extLst>
          </p:cNvPr>
          <p:cNvSpPr/>
          <p:nvPr/>
        </p:nvSpPr>
        <p:spPr>
          <a:xfrm rot="2160000">
            <a:off x="3727561" y="4137575"/>
            <a:ext cx="2581857" cy="2581857"/>
          </a:xfrm>
          <a:custGeom>
            <a:avLst/>
            <a:gdLst>
              <a:gd name="connsiteX0" fmla="*/ 0 w 2581856"/>
              <a:gd name="connsiteY0" fmla="*/ 1678206 h 2581856"/>
              <a:gd name="connsiteX1" fmla="*/ 645464 w 2581856"/>
              <a:gd name="connsiteY1" fmla="*/ 1678206 h 2581856"/>
              <a:gd name="connsiteX2" fmla="*/ 645464 w 2581856"/>
              <a:gd name="connsiteY2" fmla="*/ 0 h 2581856"/>
              <a:gd name="connsiteX3" fmla="*/ 1936392 w 2581856"/>
              <a:gd name="connsiteY3" fmla="*/ 0 h 2581856"/>
              <a:gd name="connsiteX4" fmla="*/ 1936392 w 2581856"/>
              <a:gd name="connsiteY4" fmla="*/ 1678206 h 2581856"/>
              <a:gd name="connsiteX5" fmla="*/ 2581856 w 2581856"/>
              <a:gd name="connsiteY5" fmla="*/ 1678206 h 2581856"/>
              <a:gd name="connsiteX6" fmla="*/ 1290928 w 2581856"/>
              <a:gd name="connsiteY6" fmla="*/ 2581856 h 2581856"/>
              <a:gd name="connsiteX7" fmla="*/ 0 w 2581856"/>
              <a:gd name="connsiteY7" fmla="*/ 1678206 h 258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1856" h="2581856">
                <a:moveTo>
                  <a:pt x="2581856" y="903650"/>
                </a:moveTo>
                <a:lnTo>
                  <a:pt x="1936392" y="903650"/>
                </a:lnTo>
                <a:lnTo>
                  <a:pt x="1936392" y="2581856"/>
                </a:lnTo>
                <a:lnTo>
                  <a:pt x="645464" y="2581856"/>
                </a:lnTo>
                <a:lnTo>
                  <a:pt x="645464" y="903650"/>
                </a:lnTo>
                <a:lnTo>
                  <a:pt x="0" y="903650"/>
                </a:lnTo>
                <a:lnTo>
                  <a:pt x="1290928" y="0"/>
                </a:lnTo>
                <a:lnTo>
                  <a:pt x="2581856" y="903650"/>
                </a:lnTo>
                <a:close/>
              </a:path>
            </a:pathLst>
          </a:custGeom>
        </p:spPr>
        <p:style>
          <a:lnRef idx="2">
            <a:schemeClr val="lt1">
              <a:hueOff val="0"/>
              <a:satOff val="0"/>
              <a:lumOff val="0"/>
              <a:alphaOff val="0"/>
            </a:schemeClr>
          </a:lnRef>
          <a:fillRef idx="1">
            <a:schemeClr val="accent5">
              <a:hueOff val="-5068907"/>
              <a:satOff val="-13064"/>
              <a:lumOff val="-8824"/>
              <a:alphaOff val="0"/>
            </a:schemeClr>
          </a:fillRef>
          <a:effectRef idx="0">
            <a:schemeClr val="accent5">
              <a:hueOff val="-5068907"/>
              <a:satOff val="-13064"/>
              <a:lumOff val="-8824"/>
              <a:alphaOff val="0"/>
            </a:schemeClr>
          </a:effectRef>
          <a:fontRef idx="minor">
            <a:schemeClr val="lt1"/>
          </a:fontRef>
        </p:style>
        <p:txBody>
          <a:bodyPr spcFirstLastPara="0" vert="horz" wrap="square" lIns="773480" tIns="579842" rIns="773480" bIns="128015" numCol="1" spcCol="1270" anchor="ctr" anchorCtr="0">
            <a:noAutofit/>
          </a:bodyPr>
          <a:lstStyle/>
          <a:p>
            <a:pPr marL="0" lvl="0" indent="0" algn="ctr" defTabSz="800100">
              <a:lnSpc>
                <a:spcPct val="90000"/>
              </a:lnSpc>
              <a:spcBef>
                <a:spcPct val="0"/>
              </a:spcBef>
              <a:spcAft>
                <a:spcPct val="35000"/>
              </a:spcAft>
              <a:buNone/>
            </a:pPr>
            <a:r>
              <a:rPr lang="en-US" sz="1800" kern="1200" dirty="0"/>
              <a:t>Behavioral Intentions</a:t>
            </a:r>
          </a:p>
        </p:txBody>
      </p:sp>
      <p:sp>
        <p:nvSpPr>
          <p:cNvPr id="24" name="Freeform: Shape 23">
            <a:extLst>
              <a:ext uri="{FF2B5EF4-FFF2-40B4-BE49-F238E27FC236}">
                <a16:creationId xmlns:a16="http://schemas.microsoft.com/office/drawing/2014/main" id="{B3D665C5-F3B2-45A7-B975-A724E22D082D}"/>
              </a:ext>
            </a:extLst>
          </p:cNvPr>
          <p:cNvSpPr/>
          <p:nvPr/>
        </p:nvSpPr>
        <p:spPr>
          <a:xfrm rot="1080000">
            <a:off x="2898934" y="1587324"/>
            <a:ext cx="2581857" cy="2581856"/>
          </a:xfrm>
          <a:custGeom>
            <a:avLst/>
            <a:gdLst>
              <a:gd name="connsiteX0" fmla="*/ 0 w 2581856"/>
              <a:gd name="connsiteY0" fmla="*/ 1678206 h 2581856"/>
              <a:gd name="connsiteX1" fmla="*/ 645464 w 2581856"/>
              <a:gd name="connsiteY1" fmla="*/ 1678206 h 2581856"/>
              <a:gd name="connsiteX2" fmla="*/ 645464 w 2581856"/>
              <a:gd name="connsiteY2" fmla="*/ 0 h 2581856"/>
              <a:gd name="connsiteX3" fmla="*/ 1936392 w 2581856"/>
              <a:gd name="connsiteY3" fmla="*/ 0 h 2581856"/>
              <a:gd name="connsiteX4" fmla="*/ 1936392 w 2581856"/>
              <a:gd name="connsiteY4" fmla="*/ 1678206 h 2581856"/>
              <a:gd name="connsiteX5" fmla="*/ 2581856 w 2581856"/>
              <a:gd name="connsiteY5" fmla="*/ 1678206 h 2581856"/>
              <a:gd name="connsiteX6" fmla="*/ 1290928 w 2581856"/>
              <a:gd name="connsiteY6" fmla="*/ 2581856 h 2581856"/>
              <a:gd name="connsiteX7" fmla="*/ 0 w 2581856"/>
              <a:gd name="connsiteY7" fmla="*/ 1678206 h 258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1856" h="2581856">
                <a:moveTo>
                  <a:pt x="1678206" y="2581856"/>
                </a:moveTo>
                <a:lnTo>
                  <a:pt x="1678206" y="1936392"/>
                </a:lnTo>
                <a:lnTo>
                  <a:pt x="0" y="1936392"/>
                </a:lnTo>
                <a:lnTo>
                  <a:pt x="0" y="645464"/>
                </a:lnTo>
                <a:lnTo>
                  <a:pt x="1678206" y="645464"/>
                </a:lnTo>
                <a:lnTo>
                  <a:pt x="1678206" y="0"/>
                </a:lnTo>
                <a:lnTo>
                  <a:pt x="2581856" y="1290928"/>
                </a:lnTo>
                <a:lnTo>
                  <a:pt x="1678206" y="2581856"/>
                </a:lnTo>
                <a:close/>
              </a:path>
            </a:pathLst>
          </a:cu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128015" tIns="773479" rIns="579842" bIns="773480" numCol="1" spcCol="1270" anchor="ctr" anchorCtr="0">
            <a:noAutofit/>
          </a:bodyPr>
          <a:lstStyle/>
          <a:p>
            <a:pPr marL="0" lvl="0" indent="0" algn="ctr" defTabSz="800100">
              <a:lnSpc>
                <a:spcPct val="90000"/>
              </a:lnSpc>
              <a:spcBef>
                <a:spcPct val="0"/>
              </a:spcBef>
              <a:spcAft>
                <a:spcPct val="35000"/>
              </a:spcAft>
              <a:buNone/>
            </a:pPr>
            <a:r>
              <a:rPr lang="en-US" sz="1800" kern="1200" dirty="0"/>
              <a:t>Outcome Expectations</a:t>
            </a:r>
          </a:p>
        </p:txBody>
      </p:sp>
    </p:spTree>
    <p:extLst>
      <p:ext uri="{BB962C8B-B14F-4D97-AF65-F5344CB8AC3E}">
        <p14:creationId xmlns:p14="http://schemas.microsoft.com/office/powerpoint/2010/main" val="56330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7BAE0D-8E2D-4BD9-A55C-612CD90824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453" y="556569"/>
            <a:ext cx="4946073" cy="4946073"/>
          </a:xfrm>
          <a:prstGeom prst="rect">
            <a:avLst/>
          </a:prstGeom>
        </p:spPr>
      </p:pic>
      <p:sp>
        <p:nvSpPr>
          <p:cNvPr id="3" name="Content Placeholder 2">
            <a:extLst>
              <a:ext uri="{FF2B5EF4-FFF2-40B4-BE49-F238E27FC236}">
                <a16:creationId xmlns:a16="http://schemas.microsoft.com/office/drawing/2014/main" id="{9597E644-665B-4386-AAB6-B1CD7520994B}"/>
              </a:ext>
            </a:extLst>
          </p:cNvPr>
          <p:cNvSpPr>
            <a:spLocks noGrp="1"/>
          </p:cNvSpPr>
          <p:nvPr>
            <p:ph idx="1"/>
          </p:nvPr>
        </p:nvSpPr>
        <p:spPr>
          <a:xfrm>
            <a:off x="838200" y="1825625"/>
            <a:ext cx="10515600" cy="2504637"/>
          </a:xfrm>
        </p:spPr>
        <p:txBody>
          <a:bodyPr>
            <a:normAutofit/>
          </a:bodyPr>
          <a:lstStyle/>
          <a:p>
            <a:r>
              <a:rPr lang="en-US" dirty="0"/>
              <a:t>Portfolios</a:t>
            </a:r>
          </a:p>
          <a:p>
            <a:r>
              <a:rPr lang="en-US" dirty="0"/>
              <a:t># of publications</a:t>
            </a:r>
          </a:p>
          <a:p>
            <a:r>
              <a:rPr lang="en-US" dirty="0"/>
              <a:t>Post-retreat evaluations</a:t>
            </a:r>
          </a:p>
          <a:p>
            <a:r>
              <a:rPr lang="en-US" dirty="0"/>
              <a:t>Ongoing Recruitment</a:t>
            </a:r>
          </a:p>
        </p:txBody>
      </p:sp>
    </p:spTree>
    <p:extLst>
      <p:ext uri="{BB962C8B-B14F-4D97-AF65-F5344CB8AC3E}">
        <p14:creationId xmlns:p14="http://schemas.microsoft.com/office/powerpoint/2010/main" val="282740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F9B4FE-C805-4F01-AFEE-618E5D99ACD4}"/>
              </a:ext>
            </a:extLst>
          </p:cNvPr>
          <p:cNvSpPr>
            <a:spLocks noGrp="1"/>
          </p:cNvSpPr>
          <p:nvPr>
            <p:ph type="ctrTitle"/>
          </p:nvPr>
        </p:nvSpPr>
        <p:spPr/>
        <p:txBody>
          <a:bodyPr/>
          <a:lstStyle/>
          <a:p>
            <a:r>
              <a:rPr lang="en-US" dirty="0"/>
              <a:t>Putting it all together</a:t>
            </a:r>
          </a:p>
        </p:txBody>
      </p:sp>
      <p:sp>
        <p:nvSpPr>
          <p:cNvPr id="5" name="Subtitle 4">
            <a:extLst>
              <a:ext uri="{FF2B5EF4-FFF2-40B4-BE49-F238E27FC236}">
                <a16:creationId xmlns:a16="http://schemas.microsoft.com/office/drawing/2014/main" id="{1234DFDD-71C8-43C5-858E-722139368EE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8878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E0BA2C2-F19E-4728-84DD-62569B02D223}"/>
              </a:ext>
            </a:extLst>
          </p:cNvPr>
          <p:cNvGraphicFramePr>
            <a:graphicFrameLocks noGrp="1"/>
          </p:cNvGraphicFramePr>
          <p:nvPr>
            <p:ph idx="1"/>
            <p:extLst>
              <p:ext uri="{D42A27DB-BD31-4B8C-83A1-F6EECF244321}">
                <p14:modId xmlns:p14="http://schemas.microsoft.com/office/powerpoint/2010/main" val="2882504526"/>
              </p:ext>
            </p:extLst>
          </p:nvPr>
        </p:nvGraphicFramePr>
        <p:xfrm>
          <a:off x="838200" y="241738"/>
          <a:ext cx="10515600" cy="5935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Down 4">
            <a:extLst>
              <a:ext uri="{FF2B5EF4-FFF2-40B4-BE49-F238E27FC236}">
                <a16:creationId xmlns:a16="http://schemas.microsoft.com/office/drawing/2014/main" id="{A71C2387-0E64-41F3-88E2-950B792954BE}"/>
              </a:ext>
            </a:extLst>
          </p:cNvPr>
          <p:cNvSpPr/>
          <p:nvPr/>
        </p:nvSpPr>
        <p:spPr>
          <a:xfrm rot="18172663">
            <a:off x="5904812" y="1567920"/>
            <a:ext cx="756744" cy="2677150"/>
          </a:xfrm>
          <a:prstGeom prst="down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11D71EE3-5778-40B8-995E-5E724B8F093B}"/>
              </a:ext>
            </a:extLst>
          </p:cNvPr>
          <p:cNvSpPr/>
          <p:nvPr/>
        </p:nvSpPr>
        <p:spPr>
          <a:xfrm rot="19450814">
            <a:off x="4977657" y="2569572"/>
            <a:ext cx="756744" cy="2119987"/>
          </a:xfrm>
          <a:prstGeom prst="down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250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16FF43-80A5-5546-BFE0-AE5F54EE2E66}"/>
              </a:ext>
            </a:extLst>
          </p:cNvPr>
          <p:cNvSpPr>
            <a:spLocks noGrp="1"/>
          </p:cNvSpPr>
          <p:nvPr>
            <p:ph type="title"/>
          </p:nvPr>
        </p:nvSpPr>
        <p:spPr>
          <a:xfrm>
            <a:off x="475012" y="341374"/>
            <a:ext cx="11447813" cy="1325563"/>
          </a:xfrm>
        </p:spPr>
        <p:txBody>
          <a:bodyPr/>
          <a:lstStyle/>
          <a:p>
            <a:r>
              <a:rPr lang="en-US" dirty="0"/>
              <a:t>Step 1: Problem ID &amp; General Needs Assessment</a:t>
            </a:r>
          </a:p>
        </p:txBody>
      </p:sp>
      <p:sp>
        <p:nvSpPr>
          <p:cNvPr id="5" name="Content Placeholder 4">
            <a:extLst>
              <a:ext uri="{FF2B5EF4-FFF2-40B4-BE49-F238E27FC236}">
                <a16:creationId xmlns:a16="http://schemas.microsoft.com/office/drawing/2014/main" id="{521F33B6-9B0D-5146-896D-6488C838B608}"/>
              </a:ext>
            </a:extLst>
          </p:cNvPr>
          <p:cNvSpPr>
            <a:spLocks noGrp="1"/>
          </p:cNvSpPr>
          <p:nvPr>
            <p:ph idx="1"/>
          </p:nvPr>
        </p:nvSpPr>
        <p:spPr>
          <a:xfrm>
            <a:off x="838200" y="1825624"/>
            <a:ext cx="10515600" cy="5032375"/>
          </a:xfrm>
        </p:spPr>
        <p:txBody>
          <a:bodyPr>
            <a:normAutofit/>
          </a:bodyPr>
          <a:lstStyle/>
          <a:p>
            <a:r>
              <a:rPr lang="en-US" dirty="0"/>
              <a:t>Problem: Need for scholarly training</a:t>
            </a:r>
          </a:p>
          <a:p>
            <a:endParaRPr lang="en-US" dirty="0"/>
          </a:p>
          <a:p>
            <a:r>
              <a:rPr lang="en-US" dirty="0"/>
              <a:t>Current approach: </a:t>
            </a:r>
          </a:p>
          <a:p>
            <a:pPr lvl="1"/>
            <a:r>
              <a:rPr lang="en-US" dirty="0"/>
              <a:t>Here: Haphazard, resident driven</a:t>
            </a:r>
          </a:p>
          <a:p>
            <a:pPr lvl="1"/>
            <a:r>
              <a:rPr lang="en-US" dirty="0"/>
              <a:t>General: see above</a:t>
            </a:r>
          </a:p>
          <a:p>
            <a:endParaRPr lang="en-US" dirty="0"/>
          </a:p>
          <a:p>
            <a:r>
              <a:rPr lang="en-US" dirty="0"/>
              <a:t>Ideal approach: </a:t>
            </a:r>
          </a:p>
          <a:p>
            <a:pPr lvl="1"/>
            <a:r>
              <a:rPr lang="en-US" dirty="0"/>
              <a:t>Structured</a:t>
            </a:r>
          </a:p>
          <a:p>
            <a:pPr lvl="1"/>
            <a:r>
              <a:rPr lang="en-US" dirty="0"/>
              <a:t>Resourced</a:t>
            </a:r>
          </a:p>
          <a:p>
            <a:pPr lvl="1"/>
            <a:r>
              <a:rPr lang="en-US" dirty="0"/>
              <a:t>Accountable</a:t>
            </a:r>
          </a:p>
          <a:p>
            <a:pPr lvl="1"/>
            <a:endParaRPr lang="en-US" dirty="0"/>
          </a:p>
        </p:txBody>
      </p:sp>
      <p:pic>
        <p:nvPicPr>
          <p:cNvPr id="7" name="Picture 6">
            <a:extLst>
              <a:ext uri="{FF2B5EF4-FFF2-40B4-BE49-F238E27FC236}">
                <a16:creationId xmlns:a16="http://schemas.microsoft.com/office/drawing/2014/main" id="{1C52C1B0-AAE3-4A4A-A86D-24E76349D6A9}"/>
              </a:ext>
            </a:extLst>
          </p:cNvPr>
          <p:cNvPicPr>
            <a:picLocks noChangeAspect="1"/>
          </p:cNvPicPr>
          <p:nvPr/>
        </p:nvPicPr>
        <p:blipFill>
          <a:blip r:embed="rId2"/>
          <a:stretch>
            <a:fillRect/>
          </a:stretch>
        </p:blipFill>
        <p:spPr>
          <a:xfrm rot="392894">
            <a:off x="7092760" y="1830600"/>
            <a:ext cx="3482093" cy="4642790"/>
          </a:xfrm>
          <a:prstGeom prst="rect">
            <a:avLst/>
          </a:prstGeom>
        </p:spPr>
      </p:pic>
    </p:spTree>
    <p:extLst>
      <p:ext uri="{BB962C8B-B14F-4D97-AF65-F5344CB8AC3E}">
        <p14:creationId xmlns:p14="http://schemas.microsoft.com/office/powerpoint/2010/main" val="2306713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CD5B1-E27A-594A-96B5-8868A55B9EA2}"/>
              </a:ext>
            </a:extLst>
          </p:cNvPr>
          <p:cNvSpPr>
            <a:spLocks noGrp="1"/>
          </p:cNvSpPr>
          <p:nvPr>
            <p:ph type="title"/>
          </p:nvPr>
        </p:nvSpPr>
        <p:spPr/>
        <p:txBody>
          <a:bodyPr/>
          <a:lstStyle/>
          <a:p>
            <a:r>
              <a:rPr lang="en-US" dirty="0"/>
              <a:t>Step 2: Targeted Needs Assessment</a:t>
            </a:r>
          </a:p>
        </p:txBody>
      </p:sp>
      <p:sp>
        <p:nvSpPr>
          <p:cNvPr id="3" name="Content Placeholder 2">
            <a:extLst>
              <a:ext uri="{FF2B5EF4-FFF2-40B4-BE49-F238E27FC236}">
                <a16:creationId xmlns:a16="http://schemas.microsoft.com/office/drawing/2014/main" id="{EE62E024-178F-8145-BF03-C0D341C26699}"/>
              </a:ext>
            </a:extLst>
          </p:cNvPr>
          <p:cNvSpPr>
            <a:spLocks noGrp="1"/>
          </p:cNvSpPr>
          <p:nvPr>
            <p:ph idx="1"/>
          </p:nvPr>
        </p:nvSpPr>
        <p:spPr/>
        <p:txBody>
          <a:bodyPr/>
          <a:lstStyle/>
          <a:p>
            <a:r>
              <a:rPr lang="en-US" dirty="0"/>
              <a:t>What has happened HERE in the past?</a:t>
            </a:r>
          </a:p>
          <a:p>
            <a:r>
              <a:rPr lang="en-US" dirty="0"/>
              <a:t>Needs assessment of current and </a:t>
            </a:r>
          </a:p>
          <a:p>
            <a:pPr marL="0" indent="0">
              <a:buNone/>
            </a:pPr>
            <a:r>
              <a:rPr lang="en-US" dirty="0"/>
              <a:t>       past residents</a:t>
            </a:r>
          </a:p>
          <a:p>
            <a:r>
              <a:rPr lang="en-US" dirty="0"/>
              <a:t>Targeted interviews</a:t>
            </a:r>
          </a:p>
          <a:p>
            <a:pPr lvl="1"/>
            <a:r>
              <a:rPr lang="en-US" dirty="0"/>
              <a:t>Residents</a:t>
            </a:r>
          </a:p>
          <a:p>
            <a:pPr lvl="1"/>
            <a:r>
              <a:rPr lang="en-US" dirty="0"/>
              <a:t>Key institutional stakeholders</a:t>
            </a:r>
          </a:p>
        </p:txBody>
      </p:sp>
      <p:pic>
        <p:nvPicPr>
          <p:cNvPr id="1026" name="Picture 2" descr="https://pixabay.com/get/55e2d64a4e57a814f1dc8460825668204022dfe05b53714d742d7fd6/feedback-3239454_640.jpg">
            <a:extLst>
              <a:ext uri="{FF2B5EF4-FFF2-40B4-BE49-F238E27FC236}">
                <a16:creationId xmlns:a16="http://schemas.microsoft.com/office/drawing/2014/main" id="{B224AA07-27A8-5349-ABCC-48090DDACD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0645" y="1825625"/>
            <a:ext cx="3812105" cy="4079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794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0E22A-F2C5-8743-AB2C-65CE8E0BD6A8}"/>
              </a:ext>
            </a:extLst>
          </p:cNvPr>
          <p:cNvSpPr>
            <a:spLocks noGrp="1"/>
          </p:cNvSpPr>
          <p:nvPr>
            <p:ph type="title"/>
          </p:nvPr>
        </p:nvSpPr>
        <p:spPr/>
        <p:txBody>
          <a:bodyPr/>
          <a:lstStyle/>
          <a:p>
            <a:r>
              <a:rPr lang="en-US" dirty="0"/>
              <a:t>Step 3: </a:t>
            </a:r>
            <a:r>
              <a:rPr lang="en-US" b="1" dirty="0">
                <a:solidFill>
                  <a:srgbClr val="FF0000"/>
                </a:solidFill>
              </a:rPr>
              <a:t>Goals</a:t>
            </a:r>
            <a:r>
              <a:rPr lang="en-US" dirty="0"/>
              <a:t> and Objectives</a:t>
            </a:r>
          </a:p>
        </p:txBody>
      </p:sp>
      <p:sp>
        <p:nvSpPr>
          <p:cNvPr id="5" name="Content Placeholder 4">
            <a:extLst>
              <a:ext uri="{FF2B5EF4-FFF2-40B4-BE49-F238E27FC236}">
                <a16:creationId xmlns:a16="http://schemas.microsoft.com/office/drawing/2014/main" id="{81091909-3270-4AA3-A9EE-8C72D178E0DD}"/>
              </a:ext>
            </a:extLst>
          </p:cNvPr>
          <p:cNvSpPr>
            <a:spLocks noGrp="1"/>
          </p:cNvSpPr>
          <p:nvPr>
            <p:ph idx="1"/>
          </p:nvPr>
        </p:nvSpPr>
        <p:spPr/>
        <p:txBody>
          <a:bodyPr/>
          <a:lstStyle/>
          <a:p>
            <a:r>
              <a:rPr lang="en-US" dirty="0"/>
              <a:t>Broad</a:t>
            </a:r>
          </a:p>
          <a:p>
            <a:r>
              <a:rPr lang="en-US" dirty="0"/>
              <a:t>Long-term</a:t>
            </a:r>
          </a:p>
          <a:p>
            <a:r>
              <a:rPr lang="en-US" dirty="0"/>
              <a:t>Refine as your project takes shape</a:t>
            </a:r>
          </a:p>
          <a:p>
            <a:r>
              <a:rPr lang="en-US" dirty="0"/>
              <a:t>May be more difficult to measure</a:t>
            </a:r>
          </a:p>
          <a:p>
            <a:r>
              <a:rPr lang="en-US" dirty="0"/>
              <a:t>Unlikely to be accomplished in one sitting</a:t>
            </a:r>
          </a:p>
        </p:txBody>
      </p:sp>
      <p:pic>
        <p:nvPicPr>
          <p:cNvPr id="6" name="Picture 2" descr="Time, Tiempo, Count, Day, Future, Minute, Year">
            <a:extLst>
              <a:ext uri="{FF2B5EF4-FFF2-40B4-BE49-F238E27FC236}">
                <a16:creationId xmlns:a16="http://schemas.microsoft.com/office/drawing/2014/main" id="{A30B3C69-0C55-481B-9649-36D65896EC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09078">
            <a:off x="7779420" y="1977842"/>
            <a:ext cx="3860264" cy="3490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767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1CD2-6780-4A9B-85FE-C90214109833}"/>
              </a:ext>
            </a:extLst>
          </p:cNvPr>
          <p:cNvSpPr>
            <a:spLocks noGrp="1"/>
          </p:cNvSpPr>
          <p:nvPr>
            <p:ph type="title"/>
          </p:nvPr>
        </p:nvSpPr>
        <p:spPr>
          <a:xfrm>
            <a:off x="1261242" y="981070"/>
            <a:ext cx="6758152" cy="1325563"/>
          </a:xfrm>
        </p:spPr>
        <p:txBody>
          <a:bodyPr>
            <a:normAutofit fontScale="90000"/>
          </a:bodyPr>
          <a:lstStyle/>
          <a:p>
            <a:pPr algn="ctr"/>
            <a:r>
              <a:rPr lang="en-US" b="1" dirty="0"/>
              <a:t>Move toward a more just future, including achieving health equity for all patients</a:t>
            </a:r>
            <a:br>
              <a:rPr lang="en-US" dirty="0"/>
            </a:br>
            <a:endParaRPr lang="en-US" dirty="0"/>
          </a:p>
        </p:txBody>
      </p:sp>
      <p:pic>
        <p:nvPicPr>
          <p:cNvPr id="6" name="Picture 5">
            <a:extLst>
              <a:ext uri="{FF2B5EF4-FFF2-40B4-BE49-F238E27FC236}">
                <a16:creationId xmlns:a16="http://schemas.microsoft.com/office/drawing/2014/main" id="{41E94CD1-58A7-4294-B64C-E27FD412B7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06633"/>
            <a:ext cx="12192000" cy="4431867"/>
          </a:xfrm>
          <a:prstGeom prst="rect">
            <a:avLst/>
          </a:prstGeom>
          <a:solidFill>
            <a:schemeClr val="bg1"/>
          </a:solidFill>
        </p:spPr>
      </p:pic>
      <p:pic>
        <p:nvPicPr>
          <p:cNvPr id="7" name="Picture 6">
            <a:extLst>
              <a:ext uri="{FF2B5EF4-FFF2-40B4-BE49-F238E27FC236}">
                <a16:creationId xmlns:a16="http://schemas.microsoft.com/office/drawing/2014/main" id="{59F2BFDB-80B8-4323-A74E-C17C4699A448}"/>
              </a:ext>
            </a:extLst>
          </p:cNvPr>
          <p:cNvPicPr>
            <a:picLocks noChangeAspect="1"/>
          </p:cNvPicPr>
          <p:nvPr/>
        </p:nvPicPr>
        <p:blipFill>
          <a:blip r:embed="rId3"/>
          <a:stretch>
            <a:fillRect/>
          </a:stretch>
        </p:blipFill>
        <p:spPr>
          <a:xfrm>
            <a:off x="8830400" y="-279623"/>
            <a:ext cx="3661205" cy="2615057"/>
          </a:xfrm>
          <a:prstGeom prst="rect">
            <a:avLst/>
          </a:prstGeom>
        </p:spPr>
      </p:pic>
    </p:spTree>
    <p:extLst>
      <p:ext uri="{BB962C8B-B14F-4D97-AF65-F5344CB8AC3E}">
        <p14:creationId xmlns:p14="http://schemas.microsoft.com/office/powerpoint/2010/main" val="351954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6"/>
                                        </p:tgtEl>
                                        <p:attrNameLst>
                                          <p:attrName>ppt_w</p:attrName>
                                        </p:attrNameLst>
                                      </p:cBhvr>
                                      <p:tavLst>
                                        <p:tav tm="0">
                                          <p:val>
                                            <p:strVal val="ppt_w"/>
                                          </p:val>
                                        </p:tav>
                                        <p:tav tm="100000">
                                          <p:val>
                                            <p:fltVal val="0"/>
                                          </p:val>
                                        </p:tav>
                                      </p:tavLst>
                                    </p:anim>
                                    <p:anim calcmode="lin" valueType="num">
                                      <p:cBhvr>
                                        <p:cTn id="7" dur="1000"/>
                                        <p:tgtEl>
                                          <p:spTgt spid="6"/>
                                        </p:tgtEl>
                                        <p:attrNameLst>
                                          <p:attrName>ppt_h</p:attrName>
                                        </p:attrNameLst>
                                      </p:cBhvr>
                                      <p:tavLst>
                                        <p:tav tm="0">
                                          <p:val>
                                            <p:strVal val="ppt_h"/>
                                          </p:val>
                                        </p:tav>
                                        <p:tav tm="100000">
                                          <p:val>
                                            <p:fltVal val="0"/>
                                          </p:val>
                                        </p:tav>
                                      </p:tavLst>
                                    </p:anim>
                                    <p:anim calcmode="lin" valueType="num">
                                      <p:cBhvr>
                                        <p:cTn id="8" dur="1000"/>
                                        <p:tgtEl>
                                          <p:spTgt spid="6"/>
                                        </p:tgtEl>
                                        <p:attrNameLst>
                                          <p:attrName>style.rotation</p:attrName>
                                        </p:attrNameLst>
                                      </p:cBhvr>
                                      <p:tavLst>
                                        <p:tav tm="0">
                                          <p:val>
                                            <p:fltVal val="0"/>
                                          </p:val>
                                        </p:tav>
                                        <p:tav tm="100000">
                                          <p:val>
                                            <p:fltVal val="90"/>
                                          </p:val>
                                        </p:tav>
                                      </p:tavLst>
                                    </p:anim>
                                    <p:animEffect transition="out" filter="fade">
                                      <p:cBhvr>
                                        <p:cTn id="9" dur="1000"/>
                                        <p:tgtEl>
                                          <p:spTgt spid="6"/>
                                        </p:tgtEl>
                                      </p:cBhvr>
                                    </p:animEffect>
                                    <p:set>
                                      <p:cBhvr>
                                        <p:cTn id="10"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AFA460-6F07-4636-AD7F-99897255A606}"/>
              </a:ext>
            </a:extLst>
          </p:cNvPr>
          <p:cNvPicPr>
            <a:picLocks noChangeAspect="1"/>
          </p:cNvPicPr>
          <p:nvPr/>
        </p:nvPicPr>
        <p:blipFill>
          <a:blip r:embed="rId3"/>
          <a:stretch>
            <a:fillRect/>
          </a:stretch>
        </p:blipFill>
        <p:spPr>
          <a:xfrm>
            <a:off x="8830400" y="-279623"/>
            <a:ext cx="3661205" cy="2615057"/>
          </a:xfrm>
          <a:prstGeom prst="rect">
            <a:avLst/>
          </a:prstGeom>
        </p:spPr>
      </p:pic>
      <p:sp>
        <p:nvSpPr>
          <p:cNvPr id="4" name="Title 3">
            <a:extLst>
              <a:ext uri="{FF2B5EF4-FFF2-40B4-BE49-F238E27FC236}">
                <a16:creationId xmlns:a16="http://schemas.microsoft.com/office/drawing/2014/main" id="{2460E62B-9D8C-48CE-A2C0-814A87E56F72}"/>
              </a:ext>
            </a:extLst>
          </p:cNvPr>
          <p:cNvSpPr>
            <a:spLocks noGrp="1"/>
          </p:cNvSpPr>
          <p:nvPr>
            <p:ph type="title"/>
          </p:nvPr>
        </p:nvSpPr>
        <p:spPr/>
        <p:txBody>
          <a:bodyPr/>
          <a:lstStyle/>
          <a:p>
            <a:pPr algn="ctr"/>
            <a:r>
              <a:rPr lang="en-US" dirty="0"/>
              <a:t>Curricular Goals</a:t>
            </a:r>
          </a:p>
        </p:txBody>
      </p:sp>
      <p:sp>
        <p:nvSpPr>
          <p:cNvPr id="5" name="Content Placeholder 4">
            <a:extLst>
              <a:ext uri="{FF2B5EF4-FFF2-40B4-BE49-F238E27FC236}">
                <a16:creationId xmlns:a16="http://schemas.microsoft.com/office/drawing/2014/main" id="{55C50B94-734C-4057-B6A9-307613CE77A8}"/>
              </a:ext>
            </a:extLst>
          </p:cNvPr>
          <p:cNvSpPr>
            <a:spLocks noGrp="1"/>
          </p:cNvSpPr>
          <p:nvPr>
            <p:ph sz="half" idx="1"/>
          </p:nvPr>
        </p:nvSpPr>
        <p:spPr>
          <a:xfrm>
            <a:off x="765463" y="1678709"/>
            <a:ext cx="10827327" cy="4814166"/>
          </a:xfrm>
        </p:spPr>
        <p:txBody>
          <a:bodyPr>
            <a:normAutofit fontScale="77500" lnSpcReduction="20000"/>
          </a:bodyPr>
          <a:lstStyle/>
          <a:p>
            <a:pPr lvl="0">
              <a:lnSpc>
                <a:spcPct val="160000"/>
              </a:lnSpc>
            </a:pPr>
            <a:r>
              <a:rPr lang="en-US" dirty="0"/>
              <a:t>Analyze the history of racism &amp; other oppression through a healthcare lens</a:t>
            </a:r>
          </a:p>
          <a:p>
            <a:pPr lvl="0">
              <a:lnSpc>
                <a:spcPct val="160000"/>
              </a:lnSpc>
            </a:pPr>
            <a:r>
              <a:rPr lang="en-US" dirty="0"/>
              <a:t>Examine the way systems of power oppression work in our daily lives</a:t>
            </a:r>
          </a:p>
          <a:p>
            <a:pPr lvl="0">
              <a:lnSpc>
                <a:spcPct val="160000"/>
              </a:lnSpc>
            </a:pPr>
            <a:r>
              <a:rPr lang="en-US" dirty="0"/>
              <a:t>Assess own identity and biases; implement strategies to reduce their impact</a:t>
            </a:r>
          </a:p>
          <a:p>
            <a:pPr lvl="0">
              <a:lnSpc>
                <a:spcPct val="160000"/>
              </a:lnSpc>
            </a:pPr>
            <a:r>
              <a:rPr lang="en-US" dirty="0"/>
              <a:t>Engage others in conversation/action related to social justice</a:t>
            </a:r>
          </a:p>
          <a:p>
            <a:pPr>
              <a:lnSpc>
                <a:spcPct val="160000"/>
              </a:lnSpc>
            </a:pPr>
            <a:r>
              <a:rPr lang="en-US" dirty="0"/>
              <a:t>Intervene when witnessing racism and other forms of oppression</a:t>
            </a:r>
          </a:p>
          <a:p>
            <a:pPr lvl="0">
              <a:lnSpc>
                <a:spcPct val="160000"/>
              </a:lnSpc>
            </a:pPr>
            <a:r>
              <a:rPr lang="en-US" dirty="0"/>
              <a:t>Appreciate the benefits to ALL people of working for social justice</a:t>
            </a:r>
          </a:p>
          <a:p>
            <a:pPr lvl="0">
              <a:lnSpc>
                <a:spcPct val="160000"/>
              </a:lnSpc>
            </a:pPr>
            <a:r>
              <a:rPr lang="en-US" dirty="0"/>
              <a:t>Demonstrate the abilities to sit with discomfort and to cause disruption</a:t>
            </a:r>
          </a:p>
          <a:p>
            <a:pPr lvl="0">
              <a:lnSpc>
                <a:spcPct val="160000"/>
              </a:lnSpc>
            </a:pPr>
            <a:r>
              <a:rPr lang="en-US" dirty="0"/>
              <a:t>Plan individual, actionable steps to promoting a more just future</a:t>
            </a:r>
          </a:p>
        </p:txBody>
      </p:sp>
    </p:spTree>
    <p:extLst>
      <p:ext uri="{BB962C8B-B14F-4D97-AF65-F5344CB8AC3E}">
        <p14:creationId xmlns:p14="http://schemas.microsoft.com/office/powerpoint/2010/main" val="363974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DE10575-FAD6-0449-8A29-EA03E2F427AF}"/>
              </a:ext>
            </a:extLst>
          </p:cNvPr>
          <p:cNvGraphicFramePr>
            <a:graphicFrameLocks noGrp="1"/>
          </p:cNvGraphicFramePr>
          <p:nvPr>
            <p:ph idx="1"/>
            <p:extLst>
              <p:ext uri="{D42A27DB-BD31-4B8C-83A1-F6EECF244321}">
                <p14:modId xmlns:p14="http://schemas.microsoft.com/office/powerpoint/2010/main" val="3418639509"/>
              </p:ext>
            </p:extLst>
          </p:nvPr>
        </p:nvGraphicFramePr>
        <p:xfrm>
          <a:off x="498764" y="804553"/>
          <a:ext cx="11693236" cy="5248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493BF5D8-A39B-4D12-B194-87C81DA069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03" y="294289"/>
            <a:ext cx="1792491" cy="1792491"/>
          </a:xfrm>
          <a:prstGeom prst="rect">
            <a:avLst/>
          </a:prstGeom>
        </p:spPr>
      </p:pic>
    </p:spTree>
    <p:extLst>
      <p:ext uri="{BB962C8B-B14F-4D97-AF65-F5344CB8AC3E}">
        <p14:creationId xmlns:p14="http://schemas.microsoft.com/office/powerpoint/2010/main" val="1806550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E60C72-DF03-4299-AAF7-A56E8CCAD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950" y="104775"/>
            <a:ext cx="6134100" cy="6648450"/>
          </a:xfrm>
          <a:prstGeom prst="rect">
            <a:avLst/>
          </a:prstGeom>
        </p:spPr>
      </p:pic>
      <p:pic>
        <p:nvPicPr>
          <p:cNvPr id="4" name="Picture 3">
            <a:extLst>
              <a:ext uri="{FF2B5EF4-FFF2-40B4-BE49-F238E27FC236}">
                <a16:creationId xmlns:a16="http://schemas.microsoft.com/office/drawing/2014/main" id="{0D4A76FE-DFEF-45D0-8BFF-EE2AE2A346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03" y="294289"/>
            <a:ext cx="1792491" cy="1792491"/>
          </a:xfrm>
          <a:prstGeom prst="rect">
            <a:avLst/>
          </a:prstGeom>
        </p:spPr>
      </p:pic>
    </p:spTree>
    <p:extLst>
      <p:ext uri="{BB962C8B-B14F-4D97-AF65-F5344CB8AC3E}">
        <p14:creationId xmlns:p14="http://schemas.microsoft.com/office/powerpoint/2010/main" val="3158087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TotalTime>
  <Words>1145</Words>
  <Application>Microsoft Office PowerPoint</Application>
  <PresentationFormat>Widescreen</PresentationFormat>
  <Paragraphs>141</Paragraphs>
  <Slides>25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Wingdings</vt:lpstr>
      <vt:lpstr>Office Theme</vt:lpstr>
      <vt:lpstr>PowerPoint Presentation</vt:lpstr>
      <vt:lpstr>Step 1: Problem ID &amp; General Needs Assessment</vt:lpstr>
      <vt:lpstr>Step 1: Problem ID &amp; General Needs Assessment</vt:lpstr>
      <vt:lpstr>Step 2: Targeted Needs Assessment</vt:lpstr>
      <vt:lpstr>Step 3: Goals and Objectives</vt:lpstr>
      <vt:lpstr>Move toward a more just future, including achieving health equity for all patients </vt:lpstr>
      <vt:lpstr>Curricular Goals</vt:lpstr>
      <vt:lpstr>PowerPoint Presentation</vt:lpstr>
      <vt:lpstr>PowerPoint Presentation</vt:lpstr>
      <vt:lpstr>Step 3: Goals and Objectives</vt:lpstr>
      <vt:lpstr>PowerPoint Presentation</vt:lpstr>
      <vt:lpstr>PowerPoint Presentation</vt:lpstr>
      <vt:lpstr>PowerPoint Presentation</vt:lpstr>
      <vt:lpstr>PowerPoint Presentation</vt:lpstr>
      <vt:lpstr>PowerPoint Presentation</vt:lpstr>
      <vt:lpstr>Step 4: Educational Strategies</vt:lpstr>
      <vt:lpstr>PowerPoint Presentation</vt:lpstr>
      <vt:lpstr>Step 4: Educational Strategies</vt:lpstr>
      <vt:lpstr>PowerPoint Presentation</vt:lpstr>
      <vt:lpstr>Step 5: Implementation</vt:lpstr>
      <vt:lpstr>Step 6: Evaluation and Feedback</vt:lpstr>
      <vt:lpstr>Evaluation</vt:lpstr>
      <vt:lpstr>PowerPoint Presentation</vt:lpstr>
      <vt:lpstr>Putting it all together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 Identification and General Needs Assessment</dc:title>
  <dc:creator>E R</dc:creator>
  <cp:lastModifiedBy>Emily D.K.. Ruedinger</cp:lastModifiedBy>
  <cp:revision>18</cp:revision>
  <dcterms:created xsi:type="dcterms:W3CDTF">2020-02-18T15:11:02Z</dcterms:created>
  <dcterms:modified xsi:type="dcterms:W3CDTF">2022-04-19T19:04:20Z</dcterms:modified>
</cp:coreProperties>
</file>