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9" r:id="rId4"/>
    <p:sldId id="258" r:id="rId5"/>
    <p:sldId id="266" r:id="rId6"/>
    <p:sldId id="265" r:id="rId7"/>
    <p:sldId id="260" r:id="rId8"/>
    <p:sldId id="267" r:id="rId9"/>
    <p:sldId id="268" r:id="rId10"/>
    <p:sldId id="261" r:id="rId11"/>
    <p:sldId id="262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CECE"/>
    <a:srgbClr val="F708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74194" autoAdjust="0"/>
  </p:normalViewPr>
  <p:slideViewPr>
    <p:cSldViewPr snapToGrid="0">
      <p:cViewPr varScale="1">
        <p:scale>
          <a:sx n="46" d="100"/>
          <a:sy n="46" d="100"/>
        </p:scale>
        <p:origin x="48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77C2CC-50F1-454F-9265-6E04AD9FAF38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49BE6D-EB18-40B0-BD63-AA1A162231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057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word "diabetes" is from the Greek word meaning "a siphon" because people with diabetes "passed water like a siphon.".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49BE6D-EB18-40B0-BD63-AA1A1622316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5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Insulin is a hormone produced by the beta cells in our pancreas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49BE6D-EB18-40B0-BD63-AA1A1622316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06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49BE6D-EB18-40B0-BD63-AA1A1622316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10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49BE6D-EB18-40B0-BD63-AA1A1622316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61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Pancreas is still functional – just not insulin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49BE6D-EB18-40B0-BD63-AA1A1622316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164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8A267-A6C1-43DD-B8D5-2FFA3574EC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3DD371-456C-4F0E-9DB6-B14E8E8636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AC635-F31E-4C10-99B8-1F8D1A590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7DC5-7FA5-4D87-B6C4-D6AEFA443E7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3CFC7F-A11B-47CF-90F2-24E736100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A3F1FE-19FC-424C-9570-B00725F65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6868-8A52-4D25-B532-9C2800197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349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17C74-3468-4378-B951-025A6E309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BF7679-F82C-45DD-AD0C-18FC8C1D1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A3BFDE-E6CC-4C22-A2D0-5DB04829A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7DC5-7FA5-4D87-B6C4-D6AEFA443E7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78E95-C3D9-4A28-A326-B646AB570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9D01B9-DC87-495C-9729-13B69FDC8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6868-8A52-4D25-B532-9C2800197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87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880DC7-B915-43A3-9829-A4A7169122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FBD670-CCA8-4FA1-AEB7-02CA00C534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C5010B-2BA3-4139-A9C6-4A049AFCF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7DC5-7FA5-4D87-B6C4-D6AEFA443E7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27FBB-6E44-4E42-9C6C-831D630A8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B14551-BC1C-4076-A010-C3E1E1CA6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6868-8A52-4D25-B532-9C2800197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7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F7F57-211E-4D56-99F8-24A33A3AA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55F8D-1E04-44B0-BDDF-3BB477BA89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EB5F39-9190-44E7-AA59-4DED91A7B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7DC5-7FA5-4D87-B6C4-D6AEFA443E7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B04E20-4C7D-4818-9AE8-14C643FC7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6C5D21-8D54-4AB6-A20A-F8B771BDF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6868-8A52-4D25-B532-9C2800197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009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A6170-A111-4A38-AD56-D9865391C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CD379D-0A8E-4BAD-948B-B49F3C0F2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F7A1FE-0708-4D00-B275-EE129FD0D6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7DC5-7FA5-4D87-B6C4-D6AEFA443E7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D021C0-D8C5-4BE8-96A8-C68B8478D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3CC9E-473B-42EE-8316-2B4D27B4B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6868-8A52-4D25-B532-9C2800197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1096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02AFD2-059C-450C-9510-86D402AE0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FCCAE-CF92-4566-8891-657DBBFB0F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61EEC9-F564-4D9B-B2BF-FCDA4F265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530F0E-8888-45D2-9B1D-597C9E013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7DC5-7FA5-4D87-B6C4-D6AEFA443E7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5340B8-0073-48A4-AC19-6223171A3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A85227-0435-487D-9A5F-5AFE73B8EC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6868-8A52-4D25-B532-9C2800197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77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BE41D-B407-4D2A-882D-14E65C907D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E1CB6F-0496-4289-833C-9E5D01C580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C98568-E763-48ED-9E03-8386F5A24B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BF2ECB-FE37-4064-BF66-2B9E29A8F2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4A3093-1368-47C7-9CBE-4EFF79A8F3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BCCE34-161F-4525-9FBC-84E9A267E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7DC5-7FA5-4D87-B6C4-D6AEFA443E7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9280CC-CD8D-49DE-8B07-FCF7D765A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DD763D-B863-40F6-8EA3-FD929895F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6868-8A52-4D25-B532-9C2800197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878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0F6277-951F-4CB2-B1F2-9245B6504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F57BF3-ED95-45A8-8273-FE87CEA4A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7DC5-7FA5-4D87-B6C4-D6AEFA443E7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24D66D-B3EE-4D79-9DD0-32E32DE35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7B354B-FDCA-4A76-BD77-F9B9F290F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6868-8A52-4D25-B532-9C2800197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17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F2EEAD-876C-462B-B571-C2ABAD87A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7DC5-7FA5-4D87-B6C4-D6AEFA443E7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26726B-7E19-47A9-843F-F257270E1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0ECDA1-4D8B-4209-8B5B-B2A482077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6868-8A52-4D25-B532-9C2800197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085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84E2A-4442-468A-BB77-DD7EFD58D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8E5315-C153-4ABC-ABAB-4793C27CB9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5A95C2-9BC3-429A-9BF2-CC9F1BC83C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72A3F7-F4C2-4A89-80C0-F561069A7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7DC5-7FA5-4D87-B6C4-D6AEFA443E7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11C5AE-32E6-4C78-AADE-33A284564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1C4FBC-956E-467F-AB16-5A1B31E267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6868-8A52-4D25-B532-9C2800197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953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024E4C-9791-4C5A-B0BC-DE1803C5B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74BEA0-B2F6-43B2-BF8D-B8866D72C2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752D5D-6C55-4E02-BE47-E57DBDF8E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47D577-91F7-4ACE-B009-C801CEB11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97DC5-7FA5-4D87-B6C4-D6AEFA443E7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BBF215-E285-43D1-82FD-05CE5CA16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97835-7A90-44C3-BB4E-92C90E105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56868-8A52-4D25-B532-9C2800197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4839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547D18-EB59-4AB7-90FD-B705B4FE4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B62A15-18F1-4E4F-B4F7-8D5B4B632A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F4603-8796-4677-8447-FB19C654B0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97DC5-7FA5-4D87-B6C4-D6AEFA443E79}" type="datetimeFigureOut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46473-9D05-449E-B072-0E24D54007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0D4DEA-E79D-4B4A-8C60-685C7253C7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56868-8A52-4D25-B532-9C28001974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84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whealth.org/healthfacts/pediatric-diabetes/4306.html" TargetMode="External"/><Relationship Id="rId2" Type="http://schemas.openxmlformats.org/officeDocument/2006/relationships/hyperlink" Target="https://www.uwhealth.org/healthfacts/diabetes/259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https://parenting.uwhealth.org/2019/08/type-1-diabetes-101/?_ga=2.141169330.1833670360.1591727085-1725489389.1568312936" TargetMode="External"/><Relationship Id="rId7" Type="http://schemas.openxmlformats.org/officeDocument/2006/relationships/hyperlink" Target="https://www.childrensdiabetesfoundation.org/books/" TargetMode="External"/><Relationship Id="rId2" Type="http://schemas.openxmlformats.org/officeDocument/2006/relationships/hyperlink" Target="https://www.uwhealthkids.org/type-1-diabetes-diabetic/type-1-diabetes/4704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iabetes.org/resources/know-your-rights/safe-at-school-state-laws/training-resources-school-staff/diabetes-care-tasks-school" TargetMode="External"/><Relationship Id="rId5" Type="http://schemas.openxmlformats.org/officeDocument/2006/relationships/hyperlink" Target="https://www.jdrf.org/t1d-resources/" TargetMode="External"/><Relationship Id="rId4" Type="http://schemas.openxmlformats.org/officeDocument/2006/relationships/hyperlink" Target="https://beyondtype1.org/type-1-diabetes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whealth.org/healthfacts/diabetes/5602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AC06F6C-D723-4C9D-828A-628489FACB9C}"/>
              </a:ext>
            </a:extLst>
          </p:cNvPr>
          <p:cNvSpPr/>
          <p:nvPr/>
        </p:nvSpPr>
        <p:spPr>
          <a:xfrm>
            <a:off x="-20" y="5472112"/>
            <a:ext cx="12192000" cy="822326"/>
          </a:xfrm>
          <a:prstGeom prst="rect">
            <a:avLst/>
          </a:prstGeom>
          <a:solidFill>
            <a:srgbClr val="F7080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742FB6-C7F8-4FBA-863F-C7A2B5F115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5534025"/>
            <a:ext cx="10515600" cy="82232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400" b="1" dirty="0">
                <a:solidFill>
                  <a:schemeClr val="bg1"/>
                </a:solidFill>
              </a:rPr>
              <a:t>What is Type 1 Diabetes?</a:t>
            </a:r>
          </a:p>
        </p:txBody>
      </p: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7B335752-E039-4460-A730-9EC5CE67DBB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2" r="2" b="2"/>
          <a:stretch/>
        </p:blipFill>
        <p:spPr>
          <a:xfrm>
            <a:off x="20" y="10"/>
            <a:ext cx="12191980" cy="5395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8711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5B81B-BF1C-4401-AC81-F76D7443B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Causes Type 1 Diabetes?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7F24A-0466-4972-838E-B463A8FA09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Type 1 Diabetes is an AUTOIMMUNE disorder. This means that the body’s own cells attack and destroy the beta cells in the pancreas that make insulin</a:t>
            </a:r>
          </a:p>
          <a:p>
            <a:r>
              <a:rPr lang="en-US" dirty="0"/>
              <a:t>There is no single cause for diabetes</a:t>
            </a:r>
          </a:p>
          <a:p>
            <a:pPr lvl="1"/>
            <a:r>
              <a:rPr lang="en-US" dirty="0"/>
              <a:t>A combination of genetics, environment, and viral illness are likely responsible</a:t>
            </a:r>
          </a:p>
          <a:p>
            <a:r>
              <a:rPr lang="en-US" dirty="0"/>
              <a:t>We do know one thing for sure: There is nothing that a child or their family did to CAUSE Type 1 Diabetes. </a:t>
            </a:r>
          </a:p>
          <a:p>
            <a:r>
              <a:rPr lang="en-US" dirty="0"/>
              <a:t>And there is nothing that can be done to prevent Type 1 Diabetes at this time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CC52DBC7-4AE3-48EB-8F97-9F1EDDBBA6D2}"/>
              </a:ext>
            </a:extLst>
          </p:cNvPr>
          <p:cNvGrpSpPr/>
          <p:nvPr/>
        </p:nvGrpSpPr>
        <p:grpSpPr>
          <a:xfrm>
            <a:off x="0" y="5722899"/>
            <a:ext cx="12192000" cy="1043062"/>
            <a:chOff x="0" y="5722899"/>
            <a:chExt cx="12192000" cy="104306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13B4ADB-9ADA-40F6-BDBB-C6D47D10444A}"/>
                </a:ext>
              </a:extLst>
            </p:cNvPr>
            <p:cNvSpPr/>
            <p:nvPr/>
          </p:nvSpPr>
          <p:spPr>
            <a:xfrm>
              <a:off x="0" y="6176962"/>
              <a:ext cx="12192000" cy="134938"/>
            </a:xfrm>
            <a:prstGeom prst="rect">
              <a:avLst/>
            </a:prstGeom>
            <a:solidFill>
              <a:srgbClr val="D0CE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6" name="Picture 5" descr="A close up of a logo&#10;&#10;Description automatically generated">
              <a:extLst>
                <a:ext uri="{FF2B5EF4-FFF2-40B4-BE49-F238E27FC236}">
                  <a16:creationId xmlns:a16="http://schemas.microsoft.com/office/drawing/2014/main" id="{F504FBDE-8EB1-45D6-B6CB-F0791EB21730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42" r="2" b="2"/>
            <a:stretch/>
          </p:blipFill>
          <p:spPr>
            <a:xfrm>
              <a:off x="9835213" y="5722899"/>
              <a:ext cx="2356787" cy="1043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350641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5B10D-E7F0-4DF4-B675-8241F3C9B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 we know if someone has Type 1 Diabetes?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989491-06A8-4447-8B15-9FB06E999E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symptoms of diabetes include: </a:t>
            </a:r>
          </a:p>
          <a:p>
            <a:pPr lvl="1"/>
            <a:r>
              <a:rPr lang="en-US" dirty="0"/>
              <a:t>Eating a lot (polyphagia)</a:t>
            </a:r>
          </a:p>
          <a:p>
            <a:pPr lvl="1"/>
            <a:r>
              <a:rPr lang="en-US" dirty="0"/>
              <a:t>Drinking a lot (polydipsia)</a:t>
            </a:r>
          </a:p>
          <a:p>
            <a:pPr lvl="1"/>
            <a:r>
              <a:rPr lang="en-US" dirty="0"/>
              <a:t>Peeing a lot (Polyuria)</a:t>
            </a:r>
          </a:p>
          <a:p>
            <a:r>
              <a:rPr lang="en-US" dirty="0"/>
              <a:t>High sugar (glucose) levels or evidence of high glucose levels in the blood</a:t>
            </a:r>
          </a:p>
          <a:p>
            <a:r>
              <a:rPr lang="en-US" dirty="0"/>
              <a:t>High levels of ketones in the urine</a:t>
            </a:r>
          </a:p>
          <a:p>
            <a:r>
              <a:rPr lang="en-US" dirty="0"/>
              <a:t>Markers in the blood that indicate autoimmune destruction of the beta cells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C309E81-7821-474B-909D-0F199BDEC23F}"/>
              </a:ext>
            </a:extLst>
          </p:cNvPr>
          <p:cNvGrpSpPr/>
          <p:nvPr/>
        </p:nvGrpSpPr>
        <p:grpSpPr>
          <a:xfrm>
            <a:off x="0" y="5722899"/>
            <a:ext cx="12192000" cy="1043062"/>
            <a:chOff x="0" y="5722899"/>
            <a:chExt cx="12192000" cy="104306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B74B42C-7A93-4CFB-9E68-7C7F6A094072}"/>
                </a:ext>
              </a:extLst>
            </p:cNvPr>
            <p:cNvSpPr/>
            <p:nvPr/>
          </p:nvSpPr>
          <p:spPr>
            <a:xfrm>
              <a:off x="0" y="6176962"/>
              <a:ext cx="12192000" cy="134938"/>
            </a:xfrm>
            <a:prstGeom prst="rect">
              <a:avLst/>
            </a:prstGeom>
            <a:solidFill>
              <a:srgbClr val="D0CE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6" name="Picture 5" descr="A close up of a logo&#10;&#10;Description automatically generated">
              <a:extLst>
                <a:ext uri="{FF2B5EF4-FFF2-40B4-BE49-F238E27FC236}">
                  <a16:creationId xmlns:a16="http://schemas.microsoft.com/office/drawing/2014/main" id="{751AFB7A-5D42-4224-AB2B-35AF9692475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42" r="2" b="2"/>
            <a:stretch/>
          </p:blipFill>
          <p:spPr>
            <a:xfrm>
              <a:off x="9835213" y="5722899"/>
              <a:ext cx="2356787" cy="1043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13532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0CA86-30CC-43E9-9F3A-720B51465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is Type 1 Diabetes Treated?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23D524-DAE3-4283-B580-D4EE46FDA3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Someone with Type 1 Diabetes will need to take injections of insulin under the skin every day</a:t>
            </a:r>
          </a:p>
          <a:p>
            <a:pPr lvl="1"/>
            <a:r>
              <a:rPr lang="en-US" dirty="0"/>
              <a:t>There are no oral medications that can make insulin in the body for someone with Type 1 Diabetes</a:t>
            </a:r>
          </a:p>
          <a:p>
            <a:r>
              <a:rPr lang="en-US" dirty="0"/>
              <a:t>We try to give insulin by injection to mimic the way a pancreas would give insulin</a:t>
            </a:r>
          </a:p>
          <a:p>
            <a:r>
              <a:rPr lang="en-US" dirty="0"/>
              <a:t>Insulin can cause a </a:t>
            </a:r>
            <a:r>
              <a:rPr lang="en-US" dirty="0">
                <a:hlinkClick r:id="rId2"/>
              </a:rPr>
              <a:t>low blood sugar</a:t>
            </a:r>
            <a:r>
              <a:rPr lang="en-US" dirty="0"/>
              <a:t>, so patients also carry </a:t>
            </a:r>
            <a:r>
              <a:rPr lang="en-US" dirty="0">
                <a:hlinkClick r:id="rId3"/>
              </a:rPr>
              <a:t>Glucagon</a:t>
            </a:r>
            <a:r>
              <a:rPr lang="en-US" dirty="0"/>
              <a:t>, a rescue medication to use if their blood sugar gets dangerously low</a:t>
            </a:r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0B299B3-C1DD-468E-BB2F-20B48414B5D9}"/>
              </a:ext>
            </a:extLst>
          </p:cNvPr>
          <p:cNvGrpSpPr/>
          <p:nvPr/>
        </p:nvGrpSpPr>
        <p:grpSpPr>
          <a:xfrm>
            <a:off x="0" y="5722899"/>
            <a:ext cx="12192000" cy="1043062"/>
            <a:chOff x="0" y="5722899"/>
            <a:chExt cx="12192000" cy="104306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9C06CB2-A6A4-42FD-8BF4-53AAC926F72C}"/>
                </a:ext>
              </a:extLst>
            </p:cNvPr>
            <p:cNvSpPr/>
            <p:nvPr/>
          </p:nvSpPr>
          <p:spPr>
            <a:xfrm>
              <a:off x="0" y="6176962"/>
              <a:ext cx="12192000" cy="134938"/>
            </a:xfrm>
            <a:prstGeom prst="rect">
              <a:avLst/>
            </a:prstGeom>
            <a:solidFill>
              <a:srgbClr val="D0CE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6" name="Picture 5" descr="A close up of a logo&#10;&#10;Description automatically generated">
              <a:extLst>
                <a:ext uri="{FF2B5EF4-FFF2-40B4-BE49-F238E27FC236}">
                  <a16:creationId xmlns:a16="http://schemas.microsoft.com/office/drawing/2014/main" id="{DB8EE385-2CF5-4891-8BAE-3109AD801D2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42" r="2" b="2"/>
            <a:stretch/>
          </p:blipFill>
          <p:spPr>
            <a:xfrm>
              <a:off x="9835213" y="5722899"/>
              <a:ext cx="2356787" cy="1043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201638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90F4B1-EDE7-4E2F-8A44-4B7C50AF9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65AFAA-ABE3-42AE-B502-AEE6A488D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AFCH Pediatric Diabetes Website</a:t>
            </a:r>
            <a:endParaRPr lang="en-US" dirty="0"/>
          </a:p>
          <a:p>
            <a:r>
              <a:rPr lang="en-US" dirty="0">
                <a:hlinkClick r:id="rId3"/>
              </a:rPr>
              <a:t>Growing Up Healthy Blog: Type 1 101</a:t>
            </a:r>
            <a:endParaRPr lang="en-US" dirty="0"/>
          </a:p>
          <a:p>
            <a:r>
              <a:rPr lang="en-US" dirty="0">
                <a:hlinkClick r:id="rId4"/>
              </a:rPr>
              <a:t>Beyond Type 1</a:t>
            </a:r>
            <a:endParaRPr lang="en-US" dirty="0"/>
          </a:p>
          <a:p>
            <a:r>
              <a:rPr lang="en-US" dirty="0">
                <a:hlinkClick r:id="rId5"/>
              </a:rPr>
              <a:t>JDRF</a:t>
            </a:r>
            <a:endParaRPr lang="en-US" dirty="0"/>
          </a:p>
          <a:p>
            <a:r>
              <a:rPr lang="en-US" dirty="0"/>
              <a:t>ADA Safe at School </a:t>
            </a:r>
          </a:p>
          <a:p>
            <a:pPr lvl="1"/>
            <a:r>
              <a:rPr lang="en-US" dirty="0">
                <a:hlinkClick r:id="rId6"/>
              </a:rPr>
              <a:t>Training Videos</a:t>
            </a:r>
            <a:endParaRPr lang="en-US" dirty="0"/>
          </a:p>
          <a:p>
            <a:r>
              <a:rPr lang="en-US" dirty="0">
                <a:hlinkClick r:id="rId7"/>
              </a:rPr>
              <a:t>Pink Panther Book</a:t>
            </a:r>
            <a:r>
              <a:rPr lang="en-US" dirty="0"/>
              <a:t> </a:t>
            </a:r>
            <a:r>
              <a:rPr lang="en-US" sz="2000" dirty="0"/>
              <a:t>(requires purchase)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27BF4A8-D985-49FC-BABE-A0FBF272F289}"/>
              </a:ext>
            </a:extLst>
          </p:cNvPr>
          <p:cNvGrpSpPr/>
          <p:nvPr/>
        </p:nvGrpSpPr>
        <p:grpSpPr>
          <a:xfrm>
            <a:off x="0" y="5722899"/>
            <a:ext cx="12192000" cy="1043062"/>
            <a:chOff x="0" y="5722899"/>
            <a:chExt cx="12192000" cy="104306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8FF65B6-2308-4600-ADF0-0816AD453BE4}"/>
                </a:ext>
              </a:extLst>
            </p:cNvPr>
            <p:cNvSpPr/>
            <p:nvPr/>
          </p:nvSpPr>
          <p:spPr>
            <a:xfrm>
              <a:off x="0" y="6176962"/>
              <a:ext cx="12192000" cy="134938"/>
            </a:xfrm>
            <a:prstGeom prst="rect">
              <a:avLst/>
            </a:prstGeom>
            <a:solidFill>
              <a:srgbClr val="D0CE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6" name="Picture 5" descr="A close up of a logo&#10;&#10;Description automatically generated">
              <a:extLst>
                <a:ext uri="{FF2B5EF4-FFF2-40B4-BE49-F238E27FC236}">
                  <a16:creationId xmlns:a16="http://schemas.microsoft.com/office/drawing/2014/main" id="{7059FE5E-0756-4C77-B3E8-FE277EE2C26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42" r="2" b="2"/>
            <a:stretch/>
          </p:blipFill>
          <p:spPr>
            <a:xfrm>
              <a:off x="9835213" y="5722899"/>
              <a:ext cx="2356787" cy="1043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410392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3EF3F-36D3-459C-837F-9FDB459AA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60773-FD67-4676-8A6D-6E1975CC1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Define Diabetes</a:t>
            </a:r>
          </a:p>
          <a:p>
            <a:r>
              <a:rPr lang="en-US" dirty="0"/>
              <a:t>Provide a brief overview of the way insulin is secreted and used in people without diabetes</a:t>
            </a:r>
          </a:p>
          <a:p>
            <a:r>
              <a:rPr lang="en-US" dirty="0"/>
              <a:t>Discuss the cause of Type 1 Diabetes</a:t>
            </a:r>
          </a:p>
          <a:p>
            <a:r>
              <a:rPr lang="en-US" dirty="0"/>
              <a:t>Review the symptoms and basic information about treatment of Type 1 Diabetes</a:t>
            </a:r>
          </a:p>
          <a:p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8A84127-86CA-4E7C-B1DF-6E6CE5D47551}"/>
              </a:ext>
            </a:extLst>
          </p:cNvPr>
          <p:cNvGrpSpPr/>
          <p:nvPr/>
        </p:nvGrpSpPr>
        <p:grpSpPr>
          <a:xfrm>
            <a:off x="0" y="5722899"/>
            <a:ext cx="12192000" cy="1043062"/>
            <a:chOff x="0" y="5722899"/>
            <a:chExt cx="12192000" cy="104306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287FD558-8CBD-4DD6-A6D3-DD7D497595C7}"/>
                </a:ext>
              </a:extLst>
            </p:cNvPr>
            <p:cNvSpPr/>
            <p:nvPr/>
          </p:nvSpPr>
          <p:spPr>
            <a:xfrm>
              <a:off x="0" y="6176962"/>
              <a:ext cx="12192000" cy="134938"/>
            </a:xfrm>
            <a:prstGeom prst="rect">
              <a:avLst/>
            </a:prstGeom>
            <a:solidFill>
              <a:srgbClr val="D0CE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5" name="Picture 4" descr="A close up of a logo&#10;&#10;Description automatically generated">
              <a:extLst>
                <a:ext uri="{FF2B5EF4-FFF2-40B4-BE49-F238E27FC236}">
                  <a16:creationId xmlns:a16="http://schemas.microsoft.com/office/drawing/2014/main" id="{0D57CDC1-13C2-4CB8-AE1C-44DCC375FC7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42" r="2" b="2"/>
            <a:stretch/>
          </p:blipFill>
          <p:spPr>
            <a:xfrm>
              <a:off x="9835213" y="5722899"/>
              <a:ext cx="2356787" cy="1043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89907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77951-C1E4-4AF3-9AD2-4F2A2574A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diabetes?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F6CF6-88F1-4EF5-8D45-BB3C155D8D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a person has diabetes there is too much sugar (glucose) in the blood stream</a:t>
            </a:r>
          </a:p>
          <a:p>
            <a:r>
              <a:rPr lang="en-US" dirty="0"/>
              <a:t>This happens because of a problem with the hormone INSULIN</a:t>
            </a:r>
          </a:p>
          <a:p>
            <a:r>
              <a:rPr lang="en-US" dirty="0"/>
              <a:t>There are 2 different types of diabetes. Today we will focus on Type 1.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602D2467-39FC-4F15-B205-720084C0B21D}"/>
              </a:ext>
            </a:extLst>
          </p:cNvPr>
          <p:cNvGrpSpPr/>
          <p:nvPr/>
        </p:nvGrpSpPr>
        <p:grpSpPr>
          <a:xfrm>
            <a:off x="0" y="5722899"/>
            <a:ext cx="12192000" cy="1043062"/>
            <a:chOff x="0" y="5722899"/>
            <a:chExt cx="12192000" cy="1043062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92926DA6-5E59-492A-AD52-73474308EBC4}"/>
                </a:ext>
              </a:extLst>
            </p:cNvPr>
            <p:cNvSpPr/>
            <p:nvPr/>
          </p:nvSpPr>
          <p:spPr>
            <a:xfrm>
              <a:off x="0" y="6176962"/>
              <a:ext cx="12192000" cy="134938"/>
            </a:xfrm>
            <a:prstGeom prst="rect">
              <a:avLst/>
            </a:prstGeom>
            <a:solidFill>
              <a:srgbClr val="D0CE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7" name="Picture 6" descr="A close up of a logo&#10;&#10;Description automatically generated">
              <a:extLst>
                <a:ext uri="{FF2B5EF4-FFF2-40B4-BE49-F238E27FC236}">
                  <a16:creationId xmlns:a16="http://schemas.microsoft.com/office/drawing/2014/main" id="{30CD5326-6BB7-4D3D-987E-391E3822FD6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42" r="2" b="2"/>
            <a:stretch/>
          </p:blipFill>
          <p:spPr>
            <a:xfrm>
              <a:off x="9835213" y="5722899"/>
              <a:ext cx="2356787" cy="1043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08424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F663B-9FC0-424B-A509-D01E50C2E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Physiology </a:t>
            </a:r>
            <a:br>
              <a:rPr lang="en-US" dirty="0"/>
            </a:br>
            <a:r>
              <a:rPr lang="en-US" sz="3200" dirty="0"/>
              <a:t>(how the body works in someone WITHOUT diabetes)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DFACD-6EE0-424B-97C1-7485ABB9E0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236800" cy="4351338"/>
          </a:xfrm>
        </p:spPr>
        <p:txBody>
          <a:bodyPr/>
          <a:lstStyle/>
          <a:p>
            <a:r>
              <a:rPr lang="en-US" dirty="0"/>
              <a:t>INSULIN unlocks the doors to our cells and lets glucose get in so that it can provide ENERGY</a:t>
            </a:r>
          </a:p>
          <a:p>
            <a:pPr lvl="1"/>
            <a:r>
              <a:rPr lang="en-US" dirty="0"/>
              <a:t>We need ENERGY all of the time!</a:t>
            </a:r>
          </a:p>
          <a:p>
            <a:pPr lvl="1"/>
            <a:r>
              <a:rPr lang="en-US" dirty="0"/>
              <a:t>The body knows just how much insulin to provide and when</a:t>
            </a:r>
          </a:p>
        </p:txBody>
      </p:sp>
      <p:pic>
        <p:nvPicPr>
          <p:cNvPr id="5" name="Picture 4" descr="A picture containing text, drawing&#10;&#10;Description automatically generated">
            <a:extLst>
              <a:ext uri="{FF2B5EF4-FFF2-40B4-BE49-F238E27FC236}">
                <a16:creationId xmlns:a16="http://schemas.microsoft.com/office/drawing/2014/main" id="{F2B3CBF0-14F4-4CE1-9F4F-65CBE72FFA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7974" y="2041106"/>
            <a:ext cx="4055826" cy="3785438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2C7B2693-C444-4C91-BFA6-3AC105098071}"/>
              </a:ext>
            </a:extLst>
          </p:cNvPr>
          <p:cNvGrpSpPr/>
          <p:nvPr/>
        </p:nvGrpSpPr>
        <p:grpSpPr>
          <a:xfrm>
            <a:off x="0" y="5722899"/>
            <a:ext cx="12192000" cy="1043062"/>
            <a:chOff x="0" y="5722899"/>
            <a:chExt cx="12192000" cy="104306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76F5066-B834-4961-9B0C-EA82F99C023F}"/>
                </a:ext>
              </a:extLst>
            </p:cNvPr>
            <p:cNvSpPr/>
            <p:nvPr/>
          </p:nvSpPr>
          <p:spPr>
            <a:xfrm>
              <a:off x="0" y="6176962"/>
              <a:ext cx="12192000" cy="134938"/>
            </a:xfrm>
            <a:prstGeom prst="rect">
              <a:avLst/>
            </a:prstGeom>
            <a:solidFill>
              <a:srgbClr val="D0CE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8" name="Picture 7" descr="A close up of a logo&#10;&#10;Description automatically generated">
              <a:extLst>
                <a:ext uri="{FF2B5EF4-FFF2-40B4-BE49-F238E27FC236}">
                  <a16:creationId xmlns:a16="http://schemas.microsoft.com/office/drawing/2014/main" id="{84FC06E2-38A7-4ED1-A5BC-3E24046AE0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42" r="2" b="2"/>
            <a:stretch/>
          </p:blipFill>
          <p:spPr>
            <a:xfrm>
              <a:off x="9835213" y="5722899"/>
              <a:ext cx="2356787" cy="1043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496391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F663B-9FC0-424B-A509-D01E50C2E9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Normal Physiology </a:t>
            </a:r>
            <a:br>
              <a:rPr lang="en-US" dirty="0"/>
            </a:br>
            <a:r>
              <a:rPr lang="en-US" sz="3200" dirty="0"/>
              <a:t>(how the body works in someone WITHOUT diabetes)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DFACD-6EE0-424B-97C1-7485ABB9E0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2 places that sugar comes from </a:t>
            </a:r>
          </a:p>
          <a:p>
            <a:pPr lvl="1"/>
            <a:r>
              <a:rPr lang="en-US" dirty="0"/>
              <a:t>Liver </a:t>
            </a:r>
          </a:p>
          <a:p>
            <a:pPr lvl="2"/>
            <a:r>
              <a:rPr lang="en-US" dirty="0"/>
              <a:t>Stores energy for use when we are not eating</a:t>
            </a:r>
          </a:p>
          <a:p>
            <a:pPr lvl="1"/>
            <a:r>
              <a:rPr lang="en-US" dirty="0"/>
              <a:t>Eating</a:t>
            </a:r>
          </a:p>
          <a:p>
            <a:pPr lvl="2"/>
            <a:r>
              <a:rPr lang="en-US" dirty="0"/>
              <a:t>We take in sugar (mostly in the form of carbohydrates), then it is digested in our stomach and absorbed into our blood stream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C7B2693-C444-4C91-BFA6-3AC105098071}"/>
              </a:ext>
            </a:extLst>
          </p:cNvPr>
          <p:cNvGrpSpPr/>
          <p:nvPr/>
        </p:nvGrpSpPr>
        <p:grpSpPr>
          <a:xfrm>
            <a:off x="0" y="5722899"/>
            <a:ext cx="12192000" cy="1043062"/>
            <a:chOff x="0" y="5722899"/>
            <a:chExt cx="12192000" cy="1043062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76F5066-B834-4961-9B0C-EA82F99C023F}"/>
                </a:ext>
              </a:extLst>
            </p:cNvPr>
            <p:cNvSpPr/>
            <p:nvPr/>
          </p:nvSpPr>
          <p:spPr>
            <a:xfrm>
              <a:off x="0" y="6176962"/>
              <a:ext cx="12192000" cy="134938"/>
            </a:xfrm>
            <a:prstGeom prst="rect">
              <a:avLst/>
            </a:prstGeom>
            <a:solidFill>
              <a:srgbClr val="D0CE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8" name="Picture 7" descr="A close up of a logo&#10;&#10;Description automatically generated">
              <a:extLst>
                <a:ext uri="{FF2B5EF4-FFF2-40B4-BE49-F238E27FC236}">
                  <a16:creationId xmlns:a16="http://schemas.microsoft.com/office/drawing/2014/main" id="{84FC06E2-38A7-4ED1-A5BC-3E24046AE09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42" r="2" b="2"/>
            <a:stretch/>
          </p:blipFill>
          <p:spPr>
            <a:xfrm>
              <a:off x="9835213" y="5722899"/>
              <a:ext cx="2356787" cy="1043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50587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F8DA579E-1653-4FAD-8B6C-B7DE1E6C55DE}"/>
              </a:ext>
            </a:extLst>
          </p:cNvPr>
          <p:cNvSpPr/>
          <p:nvPr/>
        </p:nvSpPr>
        <p:spPr>
          <a:xfrm>
            <a:off x="7146235" y="1825625"/>
            <a:ext cx="4207565" cy="414779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4DEA518-FA65-4711-851E-30AB299CF4AB}"/>
              </a:ext>
            </a:extLst>
          </p:cNvPr>
          <p:cNvSpPr/>
          <p:nvPr/>
        </p:nvSpPr>
        <p:spPr>
          <a:xfrm>
            <a:off x="8179904" y="2895289"/>
            <a:ext cx="874644" cy="167971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Graphic 9" descr="Lock">
            <a:extLst>
              <a:ext uri="{FF2B5EF4-FFF2-40B4-BE49-F238E27FC236}">
                <a16:creationId xmlns:a16="http://schemas.microsoft.com/office/drawing/2014/main" id="{98E1FF62-10B8-461B-840E-83D37BB5A4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92887" y="3588025"/>
            <a:ext cx="914400" cy="91440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31AE67F7-92F3-4948-894A-5D25A52858A4}"/>
              </a:ext>
            </a:extLst>
          </p:cNvPr>
          <p:cNvSpPr/>
          <p:nvPr/>
        </p:nvSpPr>
        <p:spPr>
          <a:xfrm>
            <a:off x="3134140" y="2643808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0385C37-5D24-4EDE-98A2-BCE1427CAA9B}"/>
              </a:ext>
            </a:extLst>
          </p:cNvPr>
          <p:cNvSpPr/>
          <p:nvPr/>
        </p:nvSpPr>
        <p:spPr>
          <a:xfrm>
            <a:off x="3922645" y="3101008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CD4860D-5894-498B-9093-DDE393135D8B}"/>
              </a:ext>
            </a:extLst>
          </p:cNvPr>
          <p:cNvSpPr/>
          <p:nvPr/>
        </p:nvSpPr>
        <p:spPr>
          <a:xfrm>
            <a:off x="4578627" y="3836503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B99E5B0-A5B8-4C1B-98FA-40CB9D839316}"/>
              </a:ext>
            </a:extLst>
          </p:cNvPr>
          <p:cNvSpPr/>
          <p:nvPr/>
        </p:nvSpPr>
        <p:spPr>
          <a:xfrm>
            <a:off x="3313044" y="4676360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E4C5A22-8F10-43EE-B3C0-18863E5A135F}"/>
              </a:ext>
            </a:extLst>
          </p:cNvPr>
          <p:cNvSpPr/>
          <p:nvPr/>
        </p:nvSpPr>
        <p:spPr>
          <a:xfrm>
            <a:off x="2670314" y="3309730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2BBCE81-CB72-43CF-A573-DBED8C4FF8E6}"/>
              </a:ext>
            </a:extLst>
          </p:cNvPr>
          <p:cNvSpPr/>
          <p:nvPr/>
        </p:nvSpPr>
        <p:spPr>
          <a:xfrm>
            <a:off x="3505202" y="3309730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4AFF86C-6A71-419A-8D15-3F956EF65E5D}"/>
              </a:ext>
            </a:extLst>
          </p:cNvPr>
          <p:cNvSpPr/>
          <p:nvPr/>
        </p:nvSpPr>
        <p:spPr>
          <a:xfrm>
            <a:off x="3982279" y="4162907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A0A93C8-83B4-4ACA-8EAB-AFE3B6EA8B9F}"/>
              </a:ext>
            </a:extLst>
          </p:cNvPr>
          <p:cNvSpPr/>
          <p:nvPr/>
        </p:nvSpPr>
        <p:spPr>
          <a:xfrm>
            <a:off x="3134140" y="3864872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25B52BD-7CB6-4B3F-974B-6EFA557CCBE2}"/>
              </a:ext>
            </a:extLst>
          </p:cNvPr>
          <p:cNvSpPr/>
          <p:nvPr/>
        </p:nvSpPr>
        <p:spPr>
          <a:xfrm>
            <a:off x="4071731" y="4676360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F32E220-2F92-430A-A3D5-13BA6EC72A0F}"/>
              </a:ext>
            </a:extLst>
          </p:cNvPr>
          <p:cNvSpPr/>
          <p:nvPr/>
        </p:nvSpPr>
        <p:spPr>
          <a:xfrm>
            <a:off x="4843669" y="3324639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98DB7AF-9119-4D10-B64F-7863DA05ACA6}"/>
              </a:ext>
            </a:extLst>
          </p:cNvPr>
          <p:cNvSpPr/>
          <p:nvPr/>
        </p:nvSpPr>
        <p:spPr>
          <a:xfrm>
            <a:off x="4668079" y="2495239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E0C1199-03EC-429E-AB3B-D0519ABF10E7}"/>
              </a:ext>
            </a:extLst>
          </p:cNvPr>
          <p:cNvSpPr/>
          <p:nvPr/>
        </p:nvSpPr>
        <p:spPr>
          <a:xfrm>
            <a:off x="5791200" y="2790928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4" name="Graphic 23" descr="Unlock">
            <a:extLst>
              <a:ext uri="{FF2B5EF4-FFF2-40B4-BE49-F238E27FC236}">
                <a16:creationId xmlns:a16="http://schemas.microsoft.com/office/drawing/2014/main" id="{C2DE6262-1C08-4EAE-8050-84A24442835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89574" y="3588025"/>
            <a:ext cx="914400" cy="914400"/>
          </a:xfrm>
          <a:prstGeom prst="rect">
            <a:avLst/>
          </a:prstGeom>
        </p:spPr>
      </p:pic>
      <p:sp>
        <p:nvSpPr>
          <p:cNvPr id="27" name="Oval 26">
            <a:extLst>
              <a:ext uri="{FF2B5EF4-FFF2-40B4-BE49-F238E27FC236}">
                <a16:creationId xmlns:a16="http://schemas.microsoft.com/office/drawing/2014/main" id="{DE8B6C75-93D7-4D4B-A0E2-58A9E3334FBF}"/>
              </a:ext>
            </a:extLst>
          </p:cNvPr>
          <p:cNvSpPr/>
          <p:nvPr/>
        </p:nvSpPr>
        <p:spPr>
          <a:xfrm>
            <a:off x="3724106" y="2691176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DF06320-E4B1-46E0-AE8F-23F944C0F2A8}"/>
              </a:ext>
            </a:extLst>
          </p:cNvPr>
          <p:cNvGrpSpPr/>
          <p:nvPr/>
        </p:nvGrpSpPr>
        <p:grpSpPr>
          <a:xfrm>
            <a:off x="8444522" y="3428999"/>
            <a:ext cx="1193121" cy="419271"/>
            <a:chOff x="8444522" y="3428999"/>
            <a:chExt cx="1193121" cy="419271"/>
          </a:xfrm>
        </p:grpSpPr>
        <p:sp>
          <p:nvSpPr>
            <p:cNvPr id="28" name="Explosion: 8 Points 27">
              <a:extLst>
                <a:ext uri="{FF2B5EF4-FFF2-40B4-BE49-F238E27FC236}">
                  <a16:creationId xmlns:a16="http://schemas.microsoft.com/office/drawing/2014/main" id="{ACBE80F0-2370-428C-BB14-DEB7E72DA076}"/>
                </a:ext>
              </a:extLst>
            </p:cNvPr>
            <p:cNvSpPr/>
            <p:nvPr/>
          </p:nvSpPr>
          <p:spPr>
            <a:xfrm>
              <a:off x="8594738" y="3428999"/>
              <a:ext cx="382082" cy="419271"/>
            </a:xfrm>
            <a:prstGeom prst="irregularSeal1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D009CDF-84C4-4DC0-891B-A4586C6B3F1F}"/>
                </a:ext>
              </a:extLst>
            </p:cNvPr>
            <p:cNvSpPr txBox="1"/>
            <p:nvPr/>
          </p:nvSpPr>
          <p:spPr>
            <a:xfrm>
              <a:off x="8444522" y="3489470"/>
              <a:ext cx="11931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ENERGY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7A258AED-D2A8-4946-95FF-96700E9BB083}"/>
              </a:ext>
            </a:extLst>
          </p:cNvPr>
          <p:cNvGrpSpPr/>
          <p:nvPr/>
        </p:nvGrpSpPr>
        <p:grpSpPr>
          <a:xfrm>
            <a:off x="8380259" y="3861636"/>
            <a:ext cx="1193121" cy="419271"/>
            <a:chOff x="8380259" y="3861636"/>
            <a:chExt cx="1193121" cy="419271"/>
          </a:xfrm>
        </p:grpSpPr>
        <p:sp>
          <p:nvSpPr>
            <p:cNvPr id="29" name="Explosion: 8 Points 28">
              <a:extLst>
                <a:ext uri="{FF2B5EF4-FFF2-40B4-BE49-F238E27FC236}">
                  <a16:creationId xmlns:a16="http://schemas.microsoft.com/office/drawing/2014/main" id="{094CE7D4-DF2D-47DD-AE21-F355F2E56041}"/>
                </a:ext>
              </a:extLst>
            </p:cNvPr>
            <p:cNvSpPr/>
            <p:nvPr/>
          </p:nvSpPr>
          <p:spPr>
            <a:xfrm>
              <a:off x="8480892" y="3861636"/>
              <a:ext cx="382082" cy="419271"/>
            </a:xfrm>
            <a:prstGeom prst="irregularSeal1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E62FEB08-8E03-4E23-BE6A-86097A56BC49}"/>
                </a:ext>
              </a:extLst>
            </p:cNvPr>
            <p:cNvSpPr txBox="1"/>
            <p:nvPr/>
          </p:nvSpPr>
          <p:spPr>
            <a:xfrm>
              <a:off x="8380259" y="3925379"/>
              <a:ext cx="11931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ENERGY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84F6D4D6-C8B1-40AB-B6AE-27A492B7A0C5}"/>
              </a:ext>
            </a:extLst>
          </p:cNvPr>
          <p:cNvGrpSpPr/>
          <p:nvPr/>
        </p:nvGrpSpPr>
        <p:grpSpPr>
          <a:xfrm>
            <a:off x="8199665" y="4222605"/>
            <a:ext cx="1193121" cy="365763"/>
            <a:chOff x="8199665" y="4222605"/>
            <a:chExt cx="1193121" cy="365763"/>
          </a:xfrm>
        </p:grpSpPr>
        <p:sp>
          <p:nvSpPr>
            <p:cNvPr id="30" name="Explosion: 8 Points 29">
              <a:extLst>
                <a:ext uri="{FF2B5EF4-FFF2-40B4-BE49-F238E27FC236}">
                  <a16:creationId xmlns:a16="http://schemas.microsoft.com/office/drawing/2014/main" id="{31808E89-C6D1-4650-9E01-343C59C3434C}"/>
                </a:ext>
              </a:extLst>
            </p:cNvPr>
            <p:cNvSpPr/>
            <p:nvPr/>
          </p:nvSpPr>
          <p:spPr>
            <a:xfrm>
              <a:off x="8366441" y="4222605"/>
              <a:ext cx="333320" cy="365763"/>
            </a:xfrm>
            <a:prstGeom prst="irregularSeal1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277CA0B-5F91-47F5-9A13-1176B06904F7}"/>
                </a:ext>
              </a:extLst>
            </p:cNvPr>
            <p:cNvSpPr txBox="1"/>
            <p:nvPr/>
          </p:nvSpPr>
          <p:spPr>
            <a:xfrm>
              <a:off x="8199665" y="4250190"/>
              <a:ext cx="119312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chemeClr val="bg1"/>
                  </a:solidFill>
                </a:rPr>
                <a:t>ENERGY</a:t>
              </a:r>
            </a:p>
          </p:txBody>
        </p: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9730C4A6-90C1-4332-967B-D65C2A434EF6}"/>
              </a:ext>
            </a:extLst>
          </p:cNvPr>
          <p:cNvSpPr txBox="1"/>
          <p:nvPr/>
        </p:nvSpPr>
        <p:spPr>
          <a:xfrm>
            <a:off x="8176533" y="2141797"/>
            <a:ext cx="18427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</a:rPr>
              <a:t>Cell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9C401A03-9910-45A2-849A-4CF81C72789D}"/>
              </a:ext>
            </a:extLst>
          </p:cNvPr>
          <p:cNvGrpSpPr/>
          <p:nvPr/>
        </p:nvGrpSpPr>
        <p:grpSpPr>
          <a:xfrm>
            <a:off x="3389244" y="3384273"/>
            <a:ext cx="933045" cy="914400"/>
            <a:chOff x="3389244" y="3384273"/>
            <a:chExt cx="933045" cy="914400"/>
          </a:xfrm>
        </p:grpSpPr>
        <p:pic>
          <p:nvPicPr>
            <p:cNvPr id="26" name="Content Placeholder 7" descr="Key">
              <a:extLst>
                <a:ext uri="{FF2B5EF4-FFF2-40B4-BE49-F238E27FC236}">
                  <a16:creationId xmlns:a16="http://schemas.microsoft.com/office/drawing/2014/main" id="{85A13256-5C07-4101-AC24-07CAC9C5461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389244" y="3384273"/>
              <a:ext cx="914400" cy="914400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6F29FE61-5007-4B49-AD59-9B06321DB824}"/>
                </a:ext>
              </a:extLst>
            </p:cNvPr>
            <p:cNvSpPr txBox="1"/>
            <p:nvPr/>
          </p:nvSpPr>
          <p:spPr>
            <a:xfrm>
              <a:off x="3797301" y="3710459"/>
              <a:ext cx="52498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Insulin</a:t>
              </a:r>
            </a:p>
          </p:txBody>
        </p: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1B321DC1-88C3-4F23-90AB-0FB1263EDB03}"/>
              </a:ext>
            </a:extLst>
          </p:cNvPr>
          <p:cNvGrpSpPr/>
          <p:nvPr/>
        </p:nvGrpSpPr>
        <p:grpSpPr>
          <a:xfrm>
            <a:off x="4260576" y="2487266"/>
            <a:ext cx="914400" cy="914400"/>
            <a:chOff x="4260576" y="2487266"/>
            <a:chExt cx="914400" cy="914400"/>
          </a:xfrm>
        </p:grpSpPr>
        <p:pic>
          <p:nvPicPr>
            <p:cNvPr id="25" name="Content Placeholder 7" descr="Key">
              <a:extLst>
                <a:ext uri="{FF2B5EF4-FFF2-40B4-BE49-F238E27FC236}">
                  <a16:creationId xmlns:a16="http://schemas.microsoft.com/office/drawing/2014/main" id="{341CDDE3-2585-4CFA-A1B4-534F7658138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260576" y="2487266"/>
              <a:ext cx="914400" cy="914400"/>
            </a:xfrm>
            <a:prstGeom prst="rect">
              <a:avLst/>
            </a:prstGeom>
          </p:spPr>
        </p:pic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91218833-715E-4929-9325-54B734B29F4F}"/>
                </a:ext>
              </a:extLst>
            </p:cNvPr>
            <p:cNvSpPr txBox="1"/>
            <p:nvPr/>
          </p:nvSpPr>
          <p:spPr>
            <a:xfrm>
              <a:off x="4626145" y="2821773"/>
              <a:ext cx="52498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Insulin</a:t>
              </a:r>
            </a:p>
          </p:txBody>
        </p: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8516309C-1A69-4921-99A9-6208685C741C}"/>
              </a:ext>
            </a:extLst>
          </p:cNvPr>
          <p:cNvSpPr txBox="1"/>
          <p:nvPr/>
        </p:nvSpPr>
        <p:spPr>
          <a:xfrm>
            <a:off x="3505201" y="1825625"/>
            <a:ext cx="18882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Sugar (Glucose)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9E84C10-7430-437C-BCD2-176FA9E526E2}"/>
              </a:ext>
            </a:extLst>
          </p:cNvPr>
          <p:cNvCxnSpPr>
            <a:stCxn id="43" idx="2"/>
            <a:endCxn id="25" idx="0"/>
          </p:cNvCxnSpPr>
          <p:nvPr/>
        </p:nvCxnSpPr>
        <p:spPr>
          <a:xfrm>
            <a:off x="4449347" y="2087235"/>
            <a:ext cx="268429" cy="4000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Group 46">
            <a:extLst>
              <a:ext uri="{FF2B5EF4-FFF2-40B4-BE49-F238E27FC236}">
                <a16:creationId xmlns:a16="http://schemas.microsoft.com/office/drawing/2014/main" id="{4E9D133B-D04A-4934-9CB5-FB7FD1E75FDE}"/>
              </a:ext>
            </a:extLst>
          </p:cNvPr>
          <p:cNvGrpSpPr/>
          <p:nvPr/>
        </p:nvGrpSpPr>
        <p:grpSpPr>
          <a:xfrm>
            <a:off x="4649202" y="4155392"/>
            <a:ext cx="933045" cy="914400"/>
            <a:chOff x="3389244" y="3384273"/>
            <a:chExt cx="933045" cy="914400"/>
          </a:xfrm>
        </p:grpSpPr>
        <p:pic>
          <p:nvPicPr>
            <p:cNvPr id="48" name="Content Placeholder 7" descr="Key">
              <a:extLst>
                <a:ext uri="{FF2B5EF4-FFF2-40B4-BE49-F238E27FC236}">
                  <a16:creationId xmlns:a16="http://schemas.microsoft.com/office/drawing/2014/main" id="{1B3B43A3-55ED-4E39-84D5-FF79EE1D216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389244" y="3384273"/>
              <a:ext cx="914400" cy="914400"/>
            </a:xfrm>
            <a:prstGeom prst="rect">
              <a:avLst/>
            </a:prstGeom>
          </p:spPr>
        </p:pic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8E8FA28-5F70-45B0-BDC6-13B1E50CBF7F}"/>
                </a:ext>
              </a:extLst>
            </p:cNvPr>
            <p:cNvSpPr txBox="1"/>
            <p:nvPr/>
          </p:nvSpPr>
          <p:spPr>
            <a:xfrm>
              <a:off x="3797301" y="3710459"/>
              <a:ext cx="52498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Insulin</a:t>
              </a:r>
            </a:p>
          </p:txBody>
        </p:sp>
      </p:grpSp>
      <p:sp>
        <p:nvSpPr>
          <p:cNvPr id="52" name="Oval 51">
            <a:extLst>
              <a:ext uri="{FF2B5EF4-FFF2-40B4-BE49-F238E27FC236}">
                <a16:creationId xmlns:a16="http://schemas.microsoft.com/office/drawing/2014/main" id="{EABE699C-6571-4949-A78F-DE2E971D3EA8}"/>
              </a:ext>
            </a:extLst>
          </p:cNvPr>
          <p:cNvSpPr/>
          <p:nvPr/>
        </p:nvSpPr>
        <p:spPr>
          <a:xfrm>
            <a:off x="1931813" y="4267268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E723E44E-F01B-4614-B6BF-03387847BCB0}"/>
              </a:ext>
            </a:extLst>
          </p:cNvPr>
          <p:cNvSpPr/>
          <p:nvPr/>
        </p:nvSpPr>
        <p:spPr>
          <a:xfrm>
            <a:off x="1738671" y="2895289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158C1F38-07B6-4127-ACD7-4E417B28E3FA}"/>
              </a:ext>
            </a:extLst>
          </p:cNvPr>
          <p:cNvSpPr/>
          <p:nvPr/>
        </p:nvSpPr>
        <p:spPr>
          <a:xfrm>
            <a:off x="2491410" y="2117741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32D06A70-284E-4322-B20E-B44D41D6AD52}"/>
              </a:ext>
            </a:extLst>
          </p:cNvPr>
          <p:cNvSpPr/>
          <p:nvPr/>
        </p:nvSpPr>
        <p:spPr>
          <a:xfrm>
            <a:off x="4799187" y="5365462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8F95513D-7C46-4585-8AE2-ED7BB4CEAA8C}"/>
              </a:ext>
            </a:extLst>
          </p:cNvPr>
          <p:cNvSpPr/>
          <p:nvPr/>
        </p:nvSpPr>
        <p:spPr>
          <a:xfrm>
            <a:off x="3210340" y="1616903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7" name="Group 56">
            <a:extLst>
              <a:ext uri="{FF2B5EF4-FFF2-40B4-BE49-F238E27FC236}">
                <a16:creationId xmlns:a16="http://schemas.microsoft.com/office/drawing/2014/main" id="{C5B8AC1F-AC40-4DD9-B5FF-F64DF997903D}"/>
              </a:ext>
            </a:extLst>
          </p:cNvPr>
          <p:cNvGrpSpPr/>
          <p:nvPr/>
        </p:nvGrpSpPr>
        <p:grpSpPr>
          <a:xfrm>
            <a:off x="1885549" y="2246761"/>
            <a:ext cx="933045" cy="914400"/>
            <a:chOff x="3389244" y="3384273"/>
            <a:chExt cx="933045" cy="914400"/>
          </a:xfrm>
        </p:grpSpPr>
        <p:pic>
          <p:nvPicPr>
            <p:cNvPr id="58" name="Content Placeholder 7" descr="Key">
              <a:extLst>
                <a:ext uri="{FF2B5EF4-FFF2-40B4-BE49-F238E27FC236}">
                  <a16:creationId xmlns:a16="http://schemas.microsoft.com/office/drawing/2014/main" id="{B8E93DC4-C6DE-4FAA-AF48-727090616752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389244" y="3384273"/>
              <a:ext cx="914400" cy="914400"/>
            </a:xfrm>
            <a:prstGeom prst="rect">
              <a:avLst/>
            </a:prstGeom>
          </p:spPr>
        </p:pic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36BE3AEB-9CF1-4B24-87E7-E20CF6B0C5EA}"/>
                </a:ext>
              </a:extLst>
            </p:cNvPr>
            <p:cNvSpPr txBox="1"/>
            <p:nvPr/>
          </p:nvSpPr>
          <p:spPr>
            <a:xfrm>
              <a:off x="3797301" y="3710459"/>
              <a:ext cx="524988" cy="2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700" b="1" dirty="0">
                  <a:solidFill>
                    <a:schemeClr val="bg1"/>
                  </a:solidFill>
                </a:rPr>
                <a:t>Insulin</a:t>
              </a:r>
            </a:p>
          </p:txBody>
        </p:sp>
      </p:grpSp>
      <p:sp>
        <p:nvSpPr>
          <p:cNvPr id="50" name="Title 1">
            <a:extLst>
              <a:ext uri="{FF2B5EF4-FFF2-40B4-BE49-F238E27FC236}">
                <a16:creationId xmlns:a16="http://schemas.microsoft.com/office/drawing/2014/main" id="{0A1D5114-D418-4EAD-90B2-9DEF1BD1F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Normal Physiology </a:t>
            </a:r>
            <a:br>
              <a:rPr lang="en-US" dirty="0"/>
            </a:br>
            <a:r>
              <a:rPr lang="en-US" sz="3200" dirty="0"/>
              <a:t>(how the body works in someone WITHOUT diabetes)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33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25E-6 4.81481E-6 L 0.21471 -0.0532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29" y="-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00"/>
                            </p:stCondLst>
                            <p:childTnLst>
                              <p:par>
                                <p:cTn id="1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200"/>
                            </p:stCondLst>
                            <p:childTnLst>
                              <p:par>
                                <p:cTn id="20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22222E-6 L 0.2405 0.10093 " pathEditMode="relative" rAng="0" ptsTypes="AA">
                                      <p:cBhvr>
                                        <p:cTn id="21" dur="11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18" y="50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3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300"/>
                            </p:stCondLst>
                            <p:childTnLst>
                              <p:par>
                                <p:cTn id="26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0833E-6 0 L 0.30117 0.13333 " pathEditMode="relative" rAng="0" ptsTypes="AA">
                                      <p:cBhvr>
                                        <p:cTn id="27" dur="12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052" y="6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500"/>
                            </p:stCondLst>
                            <p:childTnLst>
                              <p:par>
                                <p:cTn id="32" presetID="4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1.11111E-6 L 0.40247 0.18565 " pathEditMode="relative" rAng="0" ptsTypes="AA">
                                      <p:cBhvr>
                                        <p:cTn id="33" dur="12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17" y="9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7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0" grpId="0" animBg="1"/>
      <p:bldP spid="22" grpId="0" animBg="1"/>
      <p:bldP spid="27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4E618-EB2D-4F2B-AA5F-E3C0E3AAE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17520"/>
            <a:ext cx="10515600" cy="1325563"/>
          </a:xfrm>
        </p:spPr>
        <p:txBody>
          <a:bodyPr/>
          <a:lstStyle/>
          <a:p>
            <a:r>
              <a:rPr lang="en-US" dirty="0">
                <a:hlinkClick r:id="rId3"/>
              </a:rPr>
              <a:t>Type 1 Diabetes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5C4DE-BA2A-4BFA-A5E2-81970ABA7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7068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In someone with Type 1 Diabetes the pancreas is no longer able to produce insulin</a:t>
            </a:r>
          </a:p>
          <a:p>
            <a:r>
              <a:rPr lang="en-US" dirty="0"/>
              <a:t>Without insulin, the body cannot get sugar (glucose) into the cells for energy</a:t>
            </a:r>
          </a:p>
          <a:p>
            <a:pPr lvl="1"/>
            <a:r>
              <a:rPr lang="en-US" dirty="0"/>
              <a:t>Builds up in the blood stream, leading to high blood sugar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119800A-0221-4350-A58B-E5532120CAAC}"/>
              </a:ext>
            </a:extLst>
          </p:cNvPr>
          <p:cNvGrpSpPr/>
          <p:nvPr/>
        </p:nvGrpSpPr>
        <p:grpSpPr>
          <a:xfrm>
            <a:off x="0" y="5722899"/>
            <a:ext cx="12192000" cy="1043062"/>
            <a:chOff x="0" y="5722899"/>
            <a:chExt cx="12192000" cy="104306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DA4C354-F33C-40A0-A5B2-7F5BF4DC60ED}"/>
                </a:ext>
              </a:extLst>
            </p:cNvPr>
            <p:cNvSpPr/>
            <p:nvPr/>
          </p:nvSpPr>
          <p:spPr>
            <a:xfrm>
              <a:off x="0" y="6176962"/>
              <a:ext cx="12192000" cy="134938"/>
            </a:xfrm>
            <a:prstGeom prst="rect">
              <a:avLst/>
            </a:prstGeom>
            <a:solidFill>
              <a:srgbClr val="D0CE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6" name="Picture 5" descr="A close up of a logo&#10;&#10;Description automatically generated">
              <a:extLst>
                <a:ext uri="{FF2B5EF4-FFF2-40B4-BE49-F238E27FC236}">
                  <a16:creationId xmlns:a16="http://schemas.microsoft.com/office/drawing/2014/main" id="{E98E5445-990F-471F-A3DF-6CA298392F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42" r="2" b="2"/>
            <a:stretch/>
          </p:blipFill>
          <p:spPr>
            <a:xfrm>
              <a:off x="9835213" y="5722899"/>
              <a:ext cx="2356787" cy="1043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848576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F8DA579E-1653-4FAD-8B6C-B7DE1E6C55DE}"/>
              </a:ext>
            </a:extLst>
          </p:cNvPr>
          <p:cNvSpPr/>
          <p:nvPr/>
        </p:nvSpPr>
        <p:spPr>
          <a:xfrm>
            <a:off x="7146235" y="1825625"/>
            <a:ext cx="4207565" cy="414779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Graphic 9" descr="Lock">
            <a:extLst>
              <a:ext uri="{FF2B5EF4-FFF2-40B4-BE49-F238E27FC236}">
                <a16:creationId xmlns:a16="http://schemas.microsoft.com/office/drawing/2014/main" id="{98E1FF62-10B8-461B-840E-83D37BB5A4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92887" y="3588025"/>
            <a:ext cx="914400" cy="914400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31AE67F7-92F3-4948-894A-5D25A52858A4}"/>
              </a:ext>
            </a:extLst>
          </p:cNvPr>
          <p:cNvSpPr/>
          <p:nvPr/>
        </p:nvSpPr>
        <p:spPr>
          <a:xfrm>
            <a:off x="3134140" y="2643808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0385C37-5D24-4EDE-98A2-BCE1427CAA9B}"/>
              </a:ext>
            </a:extLst>
          </p:cNvPr>
          <p:cNvSpPr/>
          <p:nvPr/>
        </p:nvSpPr>
        <p:spPr>
          <a:xfrm>
            <a:off x="3922645" y="3101008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CD4860D-5894-498B-9093-DDE393135D8B}"/>
              </a:ext>
            </a:extLst>
          </p:cNvPr>
          <p:cNvSpPr/>
          <p:nvPr/>
        </p:nvSpPr>
        <p:spPr>
          <a:xfrm>
            <a:off x="4578627" y="3836503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B99E5B0-A5B8-4C1B-98FA-40CB9D839316}"/>
              </a:ext>
            </a:extLst>
          </p:cNvPr>
          <p:cNvSpPr/>
          <p:nvPr/>
        </p:nvSpPr>
        <p:spPr>
          <a:xfrm>
            <a:off x="3313044" y="4676360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E4C5A22-8F10-43EE-B3C0-18863E5A135F}"/>
              </a:ext>
            </a:extLst>
          </p:cNvPr>
          <p:cNvSpPr/>
          <p:nvPr/>
        </p:nvSpPr>
        <p:spPr>
          <a:xfrm>
            <a:off x="2670314" y="3309730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12BBCE81-CB72-43CF-A573-DBED8C4FF8E6}"/>
              </a:ext>
            </a:extLst>
          </p:cNvPr>
          <p:cNvSpPr/>
          <p:nvPr/>
        </p:nvSpPr>
        <p:spPr>
          <a:xfrm>
            <a:off x="3505202" y="3309730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F4AFF86C-6A71-419A-8D15-3F956EF65E5D}"/>
              </a:ext>
            </a:extLst>
          </p:cNvPr>
          <p:cNvSpPr/>
          <p:nvPr/>
        </p:nvSpPr>
        <p:spPr>
          <a:xfrm>
            <a:off x="3982279" y="4162907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A0A93C8-83B4-4ACA-8EAB-AFE3B6EA8B9F}"/>
              </a:ext>
            </a:extLst>
          </p:cNvPr>
          <p:cNvSpPr/>
          <p:nvPr/>
        </p:nvSpPr>
        <p:spPr>
          <a:xfrm>
            <a:off x="3134140" y="3864872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25B52BD-7CB6-4B3F-974B-6EFA557CCBE2}"/>
              </a:ext>
            </a:extLst>
          </p:cNvPr>
          <p:cNvSpPr/>
          <p:nvPr/>
        </p:nvSpPr>
        <p:spPr>
          <a:xfrm>
            <a:off x="4071731" y="4676360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4F32E220-2F92-430A-A3D5-13BA6EC72A0F}"/>
              </a:ext>
            </a:extLst>
          </p:cNvPr>
          <p:cNvSpPr/>
          <p:nvPr/>
        </p:nvSpPr>
        <p:spPr>
          <a:xfrm>
            <a:off x="4843669" y="3324639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98DB7AF-9119-4D10-B64F-7863DA05ACA6}"/>
              </a:ext>
            </a:extLst>
          </p:cNvPr>
          <p:cNvSpPr/>
          <p:nvPr/>
        </p:nvSpPr>
        <p:spPr>
          <a:xfrm>
            <a:off x="4668079" y="2495239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BE0C1199-03EC-429E-AB3B-D0519ABF10E7}"/>
              </a:ext>
            </a:extLst>
          </p:cNvPr>
          <p:cNvSpPr/>
          <p:nvPr/>
        </p:nvSpPr>
        <p:spPr>
          <a:xfrm>
            <a:off x="5791200" y="2790928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DE8B6C75-93D7-4D4B-A0E2-58A9E3334FBF}"/>
              </a:ext>
            </a:extLst>
          </p:cNvPr>
          <p:cNvSpPr/>
          <p:nvPr/>
        </p:nvSpPr>
        <p:spPr>
          <a:xfrm>
            <a:off x="3724106" y="2691176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730C4A6-90C1-4332-967B-D65C2A434EF6}"/>
              </a:ext>
            </a:extLst>
          </p:cNvPr>
          <p:cNvSpPr txBox="1"/>
          <p:nvPr/>
        </p:nvSpPr>
        <p:spPr>
          <a:xfrm>
            <a:off x="8176533" y="2141797"/>
            <a:ext cx="1842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Cell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516309C-1A69-4921-99A9-6208685C741C}"/>
              </a:ext>
            </a:extLst>
          </p:cNvPr>
          <p:cNvSpPr txBox="1"/>
          <p:nvPr/>
        </p:nvSpPr>
        <p:spPr>
          <a:xfrm>
            <a:off x="3505201" y="1825625"/>
            <a:ext cx="18882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/>
              <a:t>Sugar (Glucose)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9E84C10-7430-437C-BCD2-176FA9E526E2}"/>
              </a:ext>
            </a:extLst>
          </p:cNvPr>
          <p:cNvCxnSpPr>
            <a:cxnSpLocks/>
            <a:stCxn id="43" idx="2"/>
          </p:cNvCxnSpPr>
          <p:nvPr/>
        </p:nvCxnSpPr>
        <p:spPr>
          <a:xfrm>
            <a:off x="4449347" y="2087235"/>
            <a:ext cx="268429" cy="40003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Oval 51">
            <a:extLst>
              <a:ext uri="{FF2B5EF4-FFF2-40B4-BE49-F238E27FC236}">
                <a16:creationId xmlns:a16="http://schemas.microsoft.com/office/drawing/2014/main" id="{EABE699C-6571-4949-A78F-DE2E971D3EA8}"/>
              </a:ext>
            </a:extLst>
          </p:cNvPr>
          <p:cNvSpPr/>
          <p:nvPr/>
        </p:nvSpPr>
        <p:spPr>
          <a:xfrm>
            <a:off x="1931813" y="4267268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E723E44E-F01B-4614-B6BF-03387847BCB0}"/>
              </a:ext>
            </a:extLst>
          </p:cNvPr>
          <p:cNvSpPr/>
          <p:nvPr/>
        </p:nvSpPr>
        <p:spPr>
          <a:xfrm>
            <a:off x="1738671" y="2895289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>
            <a:extLst>
              <a:ext uri="{FF2B5EF4-FFF2-40B4-BE49-F238E27FC236}">
                <a16:creationId xmlns:a16="http://schemas.microsoft.com/office/drawing/2014/main" id="{158C1F38-07B6-4127-ACD7-4E417B28E3FA}"/>
              </a:ext>
            </a:extLst>
          </p:cNvPr>
          <p:cNvSpPr/>
          <p:nvPr/>
        </p:nvSpPr>
        <p:spPr>
          <a:xfrm>
            <a:off x="2491410" y="2117741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32D06A70-284E-4322-B20E-B44D41D6AD52}"/>
              </a:ext>
            </a:extLst>
          </p:cNvPr>
          <p:cNvSpPr/>
          <p:nvPr/>
        </p:nvSpPr>
        <p:spPr>
          <a:xfrm>
            <a:off x="4799187" y="5365462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8F95513D-7C46-4585-8AE2-ED7BB4CEAA8C}"/>
              </a:ext>
            </a:extLst>
          </p:cNvPr>
          <p:cNvSpPr/>
          <p:nvPr/>
        </p:nvSpPr>
        <p:spPr>
          <a:xfrm>
            <a:off x="3210340" y="1616903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7F147B90-0F19-4557-89F4-170D3849F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Type 1 Diabetes</a:t>
            </a: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18AA95A2-7C0A-4B51-B18B-8BD17CB57C65}"/>
              </a:ext>
            </a:extLst>
          </p:cNvPr>
          <p:cNvSpPr/>
          <p:nvPr/>
        </p:nvSpPr>
        <p:spPr>
          <a:xfrm>
            <a:off x="2626119" y="4525606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>
            <a:extLst>
              <a:ext uri="{FF2B5EF4-FFF2-40B4-BE49-F238E27FC236}">
                <a16:creationId xmlns:a16="http://schemas.microsoft.com/office/drawing/2014/main" id="{93AB2441-479A-4085-B93E-B55040E523C3}"/>
              </a:ext>
            </a:extLst>
          </p:cNvPr>
          <p:cNvSpPr/>
          <p:nvPr/>
        </p:nvSpPr>
        <p:spPr>
          <a:xfrm>
            <a:off x="3282101" y="5261101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3C1A76E8-411D-4984-9AD7-C881C1C8EDC3}"/>
              </a:ext>
            </a:extLst>
          </p:cNvPr>
          <p:cNvSpPr/>
          <p:nvPr/>
        </p:nvSpPr>
        <p:spPr>
          <a:xfrm>
            <a:off x="1373788" y="4734328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8AF569A7-75A5-47B7-8F2C-28CA29C7C693}"/>
              </a:ext>
            </a:extLst>
          </p:cNvPr>
          <p:cNvSpPr/>
          <p:nvPr/>
        </p:nvSpPr>
        <p:spPr>
          <a:xfrm>
            <a:off x="2208676" y="4734328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3894A69D-D7CA-485F-8880-F54972CCE668}"/>
              </a:ext>
            </a:extLst>
          </p:cNvPr>
          <p:cNvSpPr/>
          <p:nvPr/>
        </p:nvSpPr>
        <p:spPr>
          <a:xfrm>
            <a:off x="1837614" y="5289470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D4BBE5D9-E30D-484C-A2CC-2FD87CC6FC66}"/>
              </a:ext>
            </a:extLst>
          </p:cNvPr>
          <p:cNvSpPr/>
          <p:nvPr/>
        </p:nvSpPr>
        <p:spPr>
          <a:xfrm>
            <a:off x="2769351" y="1462817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DA059C83-11CC-4BF1-9468-1C7C5E0967BC}"/>
              </a:ext>
            </a:extLst>
          </p:cNvPr>
          <p:cNvSpPr/>
          <p:nvPr/>
        </p:nvSpPr>
        <p:spPr>
          <a:xfrm>
            <a:off x="3425333" y="2198312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>
            <a:extLst>
              <a:ext uri="{FF2B5EF4-FFF2-40B4-BE49-F238E27FC236}">
                <a16:creationId xmlns:a16="http://schemas.microsoft.com/office/drawing/2014/main" id="{6A791CAD-05E5-42AE-8EF4-EA7204598EC0}"/>
              </a:ext>
            </a:extLst>
          </p:cNvPr>
          <p:cNvSpPr/>
          <p:nvPr/>
        </p:nvSpPr>
        <p:spPr>
          <a:xfrm>
            <a:off x="1517020" y="1671539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A4DFC5BD-C17D-4620-B6CA-6042DEB68A07}"/>
              </a:ext>
            </a:extLst>
          </p:cNvPr>
          <p:cNvSpPr/>
          <p:nvPr/>
        </p:nvSpPr>
        <p:spPr>
          <a:xfrm>
            <a:off x="2351908" y="1671539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F0CCD736-B399-4117-B441-099CE936B687}"/>
              </a:ext>
            </a:extLst>
          </p:cNvPr>
          <p:cNvSpPr/>
          <p:nvPr/>
        </p:nvSpPr>
        <p:spPr>
          <a:xfrm>
            <a:off x="1980846" y="2226681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id="{040C594F-76DF-4816-8872-468B13B96480}"/>
              </a:ext>
            </a:extLst>
          </p:cNvPr>
          <p:cNvSpPr/>
          <p:nvPr/>
        </p:nvSpPr>
        <p:spPr>
          <a:xfrm>
            <a:off x="1471237" y="2520166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9D180E05-1DE2-4E4F-856D-C72DC73A2055}"/>
              </a:ext>
            </a:extLst>
          </p:cNvPr>
          <p:cNvSpPr/>
          <p:nvPr/>
        </p:nvSpPr>
        <p:spPr>
          <a:xfrm>
            <a:off x="2259742" y="2977366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AB312A9D-B0B9-4DED-BBBF-BF0AD49B516D}"/>
              </a:ext>
            </a:extLst>
          </p:cNvPr>
          <p:cNvSpPr/>
          <p:nvPr/>
        </p:nvSpPr>
        <p:spPr>
          <a:xfrm>
            <a:off x="1007411" y="3186088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32E401B1-4902-4FDA-918A-F0F72372E92A}"/>
              </a:ext>
            </a:extLst>
          </p:cNvPr>
          <p:cNvSpPr/>
          <p:nvPr/>
        </p:nvSpPr>
        <p:spPr>
          <a:xfrm>
            <a:off x="1842299" y="3186088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625766ED-2481-4B91-89C1-62D95E3E6EA6}"/>
              </a:ext>
            </a:extLst>
          </p:cNvPr>
          <p:cNvSpPr/>
          <p:nvPr/>
        </p:nvSpPr>
        <p:spPr>
          <a:xfrm>
            <a:off x="1471237" y="3741230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7C156137-D654-4C9B-9726-EF8ADEBFE299}"/>
              </a:ext>
            </a:extLst>
          </p:cNvPr>
          <p:cNvSpPr/>
          <p:nvPr/>
        </p:nvSpPr>
        <p:spPr>
          <a:xfrm>
            <a:off x="2061203" y="2567534"/>
            <a:ext cx="178904" cy="208722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8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416 -0.00185 L 0.1875 0.09074 L 0.02604 -0.07407 " pathEditMode="relative" ptsTypes="AAA">
                                      <p:cBhvr>
                                        <p:cTn id="6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500"/>
                            </p:stCondLst>
                            <p:childTnLst>
                              <p:par>
                                <p:cTn id="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1 0.00949 L -0.00221 0.00949 C 0.00091 0.00996 0.00404 0.00996 0.00716 0.01111 C 0.00898 0.01204 0.01055 0.01366 0.01237 0.01482 C 0.02357 0.02246 0.00182 0.00672 0.02174 0.02222 C 0.02265 0.02315 0.02383 0.02338 0.02487 0.02408 C 0.02591 0.02523 0.02682 0.02685 0.02799 0.02778 C 0.03203 0.03125 0.0362 0.03426 0.04049 0.03704 C 0.04323 0.03912 0.04596 0.04121 0.04883 0.0426 C 0.05143 0.04422 0.05716 0.0463 0.05716 0.0463 C 0.05924 0.04885 0.06107 0.05185 0.06341 0.05371 C 0.06458 0.05486 0.06614 0.05486 0.06758 0.05556 C 0.07318 0.05926 0.07877 0.06273 0.08424 0.06667 C 0.08529 0.0676 0.0862 0.06968 0.08737 0.07037 C 0.09271 0.07477 0.09857 0.07709 0.10404 0.08148 C 0.10677 0.0838 0.10937 0.08704 0.11237 0.08889 C 0.11562 0.09144 0.11927 0.0926 0.12279 0.09445 C 0.12383 0.09514 0.12474 0.09584 0.12591 0.0963 C 0.12721 0.09722 0.12864 0.09722 0.13008 0.09815 C 0.13294 0.10047 0.13542 0.10347 0.13841 0.10556 C 0.13971 0.10672 0.14114 0.10672 0.14258 0.10741 C 0.15156 0.11343 0.16015 0.12269 0.16966 0.12593 C 0.17448 0.12778 0.18424 0.13102 0.18737 0.13334 C 0.19401 0.13866 0.1987 0.14236 0.20612 0.1463 C 0.21471 0.15116 0.2237 0.15347 0.23216 0.15926 C 0.23385 0.16065 0.23555 0.16227 0.23737 0.16297 C 0.23932 0.16412 0.24154 0.16412 0.24362 0.16482 C 0.25091 0.16783 0.25807 0.1713 0.26549 0.17408 C 0.26745 0.175 0.26953 0.17547 0.27161 0.17593 C 0.27409 0.17662 0.27656 0.17685 0.2789 0.17778 C 0.28424 0.1801 0.28945 0.18264 0.29453 0.18519 C 0.29674 0.18635 0.2987 0.1882 0.30091 0.18889 C 0.30638 0.19121 0.31211 0.1919 0.31758 0.19445 L 0.33216 0.20185 C 0.3332 0.20255 0.33411 0.20347 0.33529 0.20371 C 0.33906 0.20486 0.34284 0.2051 0.34674 0.20556 C 0.34844 0.20741 0.35 0.21019 0.35195 0.21111 C 0.35625 0.21343 0.36094 0.21343 0.36549 0.21482 C 0.36654 0.21528 0.36745 0.21644 0.36862 0.21667 C 0.37161 0.2176 0.37487 0.21783 0.37799 0.21852 C 0.38828 0.2213 0.37799 0.21922 0.38841 0.22408 C 0.39088 0.22547 0.40104 0.22755 0.40299 0.22778 L 0.40924 0.23148 C 0.41341 0.23403 0.41745 0.23704 0.42174 0.23889 C 0.42448 0.24028 0.42721 0.2419 0.43008 0.2426 C 0.4345 0.24398 0.43711 0.24468 0.44154 0.2463 C 0.447 0.24861 0.44596 0.24908 0.45299 0.25 C 0.4595 0.25093 0.46614 0.25139 0.47279 0.25185 C 0.47383 0.25255 0.47591 0.25185 0.47591 0.25371 C 0.47591 0.25579 0.47383 0.2551 0.47279 0.25556 C 0.46523 0.25949 0.47187 0.25556 0.46341 0.25926 C 0.46224 0.25972 0.46133 0.26111 0.46029 0.26111 C 0.4543 0.26227 0.44844 0.26227 0.44258 0.26297 C 0.43802 0.26366 0.43346 0.26435 0.42904 0.26482 L 0.41133 0.26667 C 0.35469 0.26528 0.3345 0.26273 0.27799 0.26852 C 0.27604 0.26875 0.27448 0.27153 0.27279 0.27222 C 0.27135 0.27292 0.25586 0.27593 0.25508 0.27593 C 0.25013 0.27824 0.25221 0.27778 0.24883 0.27778 L 0.25299 0.27037 " pathEditMode="relative" ptsTypes="AAAAAAAAAAAAAAAAAAAAAAAAAAAAAAAAAAAAAAAAAAAAAAAAAAAAAAAAAAAA">
                                      <p:cBhvr>
                                        <p:cTn id="22" dur="13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30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80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-0.00255 L 0.00039 -0.00255 C 0.00742 -0.00162 0.0125 -0.00139 0.01901 0.00116 C 0.02187 0.00208 0.02461 0.00417 0.02734 0.00486 C 0.03698 0.00695 0.072 0.00833 0.07421 0.00857 L 0.14401 0.00486 C 0.14856 0.0044 0.15716 0.00162 0.16171 0.00116 C 0.16731 0.00023 0.17291 -7.40741E-7 0.17838 -0.00069 C 0.18229 -0.00139 0.18606 -0.00208 0.18984 -0.00255 C 0.19401 -0.0044 0.19856 -0.00486 0.20234 -0.0081 C 0.20377 -0.00949 0.20507 -0.01111 0.20651 -0.0118 C 0.22122 -0.02106 0.21666 -0.0162 0.22838 -0.02477 C 0.24166 -0.03472 0.22252 -0.02268 0.23776 -0.03032 C 0.24101 -0.03194 0.24401 -0.03403 0.24713 -0.03588 C 0.24817 -0.03657 0.24921 -0.03773 0.25026 -0.03773 L 0.28151 -0.04143 C 0.28255 -0.04282 0.28346 -0.04444 0.28463 -0.04514 C 0.28671 -0.04653 0.2888 -0.0463 0.29088 -0.04699 C 0.29231 -0.04768 0.29362 -0.04861 0.29505 -0.04884 C 0.29752 -0.04977 0.3 -0.05 0.30234 -0.05069 C 0.30416 -0.05139 0.30586 -0.05185 0.30755 -0.05255 C 0.30859 -0.05324 0.30963 -0.05417 0.31067 -0.0544 C 0.3138 -0.05532 0.31692 -0.05579 0.32005 -0.05625 C 0.32565 -0.05579 0.33138 -0.05694 0.33671 -0.0544 C 0.33828 -0.05393 0.33398 -0.05185 0.33255 -0.05069 C 0.33151 -0.05 0.33046 -0.04977 0.32942 -0.04884 C 0.32226 -0.04259 0.33086 -0.04722 0.32213 -0.04329 C 0.3207 -0.04143 0.31953 -0.03889 0.31796 -0.03773 C 0.31601 -0.03634 0.3138 -0.03704 0.31171 -0.03588 C 0.30989 -0.03518 0.3082 -0.03356 0.30651 -0.03218 C 0.28606 -0.01574 0.29544 -0.02037 0.28463 -0.01551 C 0.26627 0.00394 0.29518 -0.02569 0.27213 -0.00625 C 0.26783 -0.00278 0.2638 0.00232 0.25963 0.00671 C 0.25481 0.01157 0.24974 0.01574 0.24505 0.02153 L 0.21171 0.06227 C 0.20924 0.06528 0.20729 0.06991 0.20442 0.07153 C 0.19895 0.07454 0.19323 0.07708 0.18776 0.08079 C 0.17942 0.08634 0.18554 0.08495 0.17942 0.09005 C 0.17539 0.09329 0.17096 0.0956 0.16692 0.09931 C 0.16328 0.10232 0.16002 0.10648 0.15651 0.11042 C 0.15546 0.11157 0.15455 0.1132 0.15338 0.11412 C 0.14856 0.11782 0.14974 0.11343 0.14505 0.11968 C 0.14479 0.11991 0.14505 0.12083 0.14505 0.12153 L 0.14505 0.12153 " pathEditMode="relative" ptsTypes="AAAAAAAAAAAAAAAAAAAAAAAAAAAAAAAAAAAAAAAAAAAA">
                                      <p:cBhvr>
                                        <p:cTn id="38" dur="17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6" grpId="0" animBg="1"/>
      <p:bldP spid="19" grpId="0" animBg="1"/>
      <p:bldP spid="22" grpId="0" animBg="1"/>
      <p:bldP spid="53" grpId="0" animBg="1"/>
      <p:bldP spid="54" grpId="0" animBg="1"/>
      <p:bldP spid="50" grpId="0" animBg="1"/>
      <p:bldP spid="51" grpId="0" animBg="1"/>
      <p:bldP spid="62" grpId="0" animBg="1"/>
      <p:bldP spid="66" grpId="0" animBg="1"/>
      <p:bldP spid="69" grpId="0" animBg="1"/>
      <p:bldP spid="70" grpId="0" animBg="1"/>
      <p:bldP spid="7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4E618-EB2D-4F2B-AA5F-E3C0E3AAE7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95854"/>
            <a:ext cx="10515600" cy="1325563"/>
          </a:xfrm>
        </p:spPr>
        <p:txBody>
          <a:bodyPr/>
          <a:lstStyle/>
          <a:p>
            <a:r>
              <a:rPr lang="en-US" dirty="0"/>
              <a:t>Type 1 Diabetes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D5C4DE-BA2A-4BFA-A5E2-81970ABA7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59367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/>
              <a:t>The body has plenty of sugar, but without insulin it cannot be used for energy</a:t>
            </a:r>
          </a:p>
          <a:p>
            <a:pPr lvl="1"/>
            <a:r>
              <a:rPr lang="en-US" dirty="0"/>
              <a:t>The child may feel HUNGRY</a:t>
            </a:r>
          </a:p>
          <a:p>
            <a:r>
              <a:rPr lang="en-US" dirty="0"/>
              <a:t>The body looks for other ways to make energy and begins to burn fat</a:t>
            </a:r>
          </a:p>
          <a:p>
            <a:pPr lvl="1"/>
            <a:r>
              <a:rPr lang="en-US" dirty="0"/>
              <a:t>This can be dangerous because it leads to a build up of acid in the blood</a:t>
            </a:r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119800A-0221-4350-A58B-E5532120CAAC}"/>
              </a:ext>
            </a:extLst>
          </p:cNvPr>
          <p:cNvGrpSpPr/>
          <p:nvPr/>
        </p:nvGrpSpPr>
        <p:grpSpPr>
          <a:xfrm>
            <a:off x="0" y="5722899"/>
            <a:ext cx="12192000" cy="1043062"/>
            <a:chOff x="0" y="5722899"/>
            <a:chExt cx="12192000" cy="104306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DA4C354-F33C-40A0-A5B2-7F5BF4DC60ED}"/>
                </a:ext>
              </a:extLst>
            </p:cNvPr>
            <p:cNvSpPr/>
            <p:nvPr/>
          </p:nvSpPr>
          <p:spPr>
            <a:xfrm>
              <a:off x="0" y="6176962"/>
              <a:ext cx="12192000" cy="134938"/>
            </a:xfrm>
            <a:prstGeom prst="rect">
              <a:avLst/>
            </a:prstGeom>
            <a:solidFill>
              <a:srgbClr val="D0CEC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pic>
          <p:nvPicPr>
            <p:cNvPr id="6" name="Picture 5" descr="A close up of a logo&#10;&#10;Description automatically generated">
              <a:extLst>
                <a:ext uri="{FF2B5EF4-FFF2-40B4-BE49-F238E27FC236}">
                  <a16:creationId xmlns:a16="http://schemas.microsoft.com/office/drawing/2014/main" id="{E98E5445-990F-471F-A3DF-6CA298392F3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842" r="2" b="2"/>
            <a:stretch/>
          </p:blipFill>
          <p:spPr>
            <a:xfrm>
              <a:off x="9835213" y="5722899"/>
              <a:ext cx="2356787" cy="10430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721959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3030</TotalTime>
  <Words>627</Words>
  <Application>Microsoft Office PowerPoint</Application>
  <PresentationFormat>Widescreen</PresentationFormat>
  <Paragraphs>77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What is Type 1 Diabetes?</vt:lpstr>
      <vt:lpstr>Session Objectives</vt:lpstr>
      <vt:lpstr>What is diabetes?</vt:lpstr>
      <vt:lpstr>Normal Physiology  (how the body works in someone WITHOUT diabetes)</vt:lpstr>
      <vt:lpstr>Normal Physiology  (how the body works in someone WITHOUT diabetes)</vt:lpstr>
      <vt:lpstr>Normal Physiology  (how the body works in someone WITHOUT diabetes)</vt:lpstr>
      <vt:lpstr>Type 1 Diabetes</vt:lpstr>
      <vt:lpstr>Type 1 Diabetes</vt:lpstr>
      <vt:lpstr>Type 1 Diabetes</vt:lpstr>
      <vt:lpstr>What Causes Type 1 Diabetes?</vt:lpstr>
      <vt:lpstr>How do we know if someone has Type 1 Diabetes?</vt:lpstr>
      <vt:lpstr>How is Type 1 Diabetes Treated?</vt:lpstr>
      <vt:lpstr>Additional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Type 1 Diabetes?</dc:title>
  <dc:creator>Beaton Whitney N</dc:creator>
  <cp:lastModifiedBy>Beaton Whitney N</cp:lastModifiedBy>
  <cp:revision>20</cp:revision>
  <dcterms:created xsi:type="dcterms:W3CDTF">2020-06-04T18:35:24Z</dcterms:created>
  <dcterms:modified xsi:type="dcterms:W3CDTF">2020-06-11T19:12:49Z</dcterms:modified>
</cp:coreProperties>
</file>